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6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278" r:id="rId64"/>
  </p:sldIdLst>
  <p:sldSz cx="12192000" cy="6858000"/>
  <p:notesSz cx="6858000" cy="9144000"/>
  <p:embeddedFontLst>
    <p:embeddedFont>
      <p:font typeface="Calibri" panose="020F0502020204030204" pitchFamily="34" charset="0"/>
      <p:regular r:id="rId66"/>
      <p:bold r:id="rId67"/>
      <p:italic r:id="rId68"/>
      <p:boldItalic r:id="rId69"/>
    </p:embeddedFont>
    <p:embeddedFont>
      <p:font typeface="Chicle" panose="02000506000000020003" pitchFamily="2" charset="77"/>
      <p:regular r:id="rId70"/>
    </p:embeddedFont>
    <p:embeddedFont>
      <p:font typeface="Garamond" panose="02020404030301010803" pitchFamily="18" charset="0"/>
      <p:regular r:id="rId71"/>
      <p:bold r:id="rId72"/>
      <p:italic r:id="rId73"/>
    </p:embeddedFont>
    <p:embeddedFont>
      <p:font typeface="Gill Sans MT" panose="020B0502020104020203" pitchFamily="34" charset="77"/>
      <p:regular r:id="rId74"/>
      <p:bold r:id="rId75"/>
      <p:italic r:id="rId76"/>
      <p:boldItalic r:id="rId77"/>
    </p:embeddedFont>
    <p:embeddedFont>
      <p:font typeface="Verdana" panose="020B0604030504040204" pitchFamily="34" charset="0"/>
      <p:regular r:id="rId78"/>
      <p:bold r:id="rId79"/>
      <p:italic r:id="rId80"/>
      <p:boldItalic r:id="rId81"/>
    </p:embeddedFont>
    <p:embeddedFont>
      <p:font typeface="Wingdings 2" pitchFamily="2" charset="2"/>
      <p:regular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629"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80" Type="http://schemas.openxmlformats.org/officeDocument/2006/relationships/font" Target="fonts/font15.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fntdata"/><Relationship Id="rId61" Type="http://schemas.openxmlformats.org/officeDocument/2006/relationships/slide" Target="slides/slide60.xml"/><Relationship Id="rId82"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09741699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9" name="Google Shape;22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 name="Google Shape;25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4" name="Google Shape;26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3" name="Google Shape;27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3" name="Google Shape;28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5" name="Google Shape;29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9" name="Google Shape;30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8" name="Google Shape;31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0" name="Google Shape;33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931ef6ec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931ef6e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931ef6ec0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931ef6ec0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931ef6ec00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2931ef6ec00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3" name="Google Shape;36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 name="Google Shape;17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 name="Google Shape;19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 name="Google Shape;21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endParaRPr lang="en-IN"/>
          </a:p>
        </p:txBody>
      </p:sp>
      <p:sp>
        <p:nvSpPr>
          <p:cNvPr id="20" name="Footer Placeholder 19"/>
          <p:cNvSpPr>
            <a:spLocks noGrp="1"/>
          </p:cNvSpPr>
          <p:nvPr>
            <p:ph type="ftr" sz="quarter" idx="11"/>
          </p:nvPr>
        </p:nvSpPr>
        <p:spPr/>
        <p:txBody>
          <a:bodyPr/>
          <a:lstStyle/>
          <a:p>
            <a:endParaRPr lang="en-IN"/>
          </a:p>
        </p:txBody>
      </p:sp>
      <p:sp>
        <p:nvSpPr>
          <p:cNvPr id="10" name="Slide Number Placeholder 9"/>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1542901"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0"/>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41"/>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3"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10" name="Rectangle 9"/>
          <p:cNvSpPr/>
          <p:nvPr/>
        </p:nvSpPr>
        <p:spPr bwMode="invGray">
          <a:xfrm>
            <a:off x="3048000"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3210752" y="2745870"/>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Rectangle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1"/>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Flowchart: 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1087902" y="-815922"/>
            <a:ext cx="2185183"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225089" y="21103"/>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onut 10"/>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1350498" y="-54"/>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Placeholder 4"/>
          <p:cNvSpPr>
            <a:spLocks noGrp="1"/>
          </p:cNvSpPr>
          <p:nvPr>
            <p:ph type="title"/>
          </p:nvPr>
        </p:nvSpPr>
        <p:spPr>
          <a:xfrm>
            <a:off x="1914144" y="274638"/>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4" y="1447800"/>
            <a:ext cx="999744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endParaRPr lang="en-IN"/>
          </a:p>
        </p:txBody>
      </p:sp>
      <p:sp>
        <p:nvSpPr>
          <p:cNvPr id="10" name="Footer Placeholder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IN"/>
          </a:p>
        </p:txBody>
      </p:sp>
      <p:sp>
        <p:nvSpPr>
          <p:cNvPr id="22" name="Slide Number Placeholder 21"/>
          <p:cNvSpPr>
            <a:spLocks noGrp="1"/>
          </p:cNvSpPr>
          <p:nvPr>
            <p:ph type="sldNum" sz="quarter" idx="4"/>
          </p:nvPr>
        </p:nvSpPr>
        <p:spPr>
          <a:xfrm>
            <a:off x="11484864"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marL="0" lvl="0" indent="0" algn="r" rtl="0">
              <a:spcBef>
                <a:spcPts val="0"/>
              </a:spcBef>
              <a:spcAft>
                <a:spcPts val="0"/>
              </a:spcAft>
              <a:buNone/>
            </a:pPr>
            <a:fld id="{00000000-1234-1234-1234-123412341234}" type="slidenum">
              <a:rPr lang="en-US" smtClean="0"/>
              <a:t>‹#›</a:t>
            </a:fld>
            <a:endParaRPr lang="en-US"/>
          </a:p>
        </p:txBody>
      </p:sp>
      <p:sp>
        <p:nvSpPr>
          <p:cNvPr id="15" name="Rectangle 14"/>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jp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2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g"/></Relationships>
</file>

<file path=ppt/slides/_rels/slide23.xml.rels><?xml version="1.0" encoding="UTF-8" standalone="yes"?>
<Relationships xmlns="http://schemas.openxmlformats.org/package/2006/relationships"><Relationship Id="rId3" Type="http://schemas.openxmlformats.org/officeDocument/2006/relationships/image" Target="../media/image56.tmp"/><Relationship Id="rId2" Type="http://schemas.openxmlformats.org/officeDocument/2006/relationships/image" Target="../media/image55.tmp"/><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7.tmp"/><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8.tmp"/><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image" Target="../media/image59.tmp"/><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image" Target="../media/image61.tmp"/><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tmp"/><Relationship Id="rId2" Type="http://schemas.openxmlformats.org/officeDocument/2006/relationships/image" Target="../media/image63.tmp"/><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6.tmp"/><Relationship Id="rId2" Type="http://schemas.openxmlformats.org/officeDocument/2006/relationships/image" Target="../media/image65.t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7.tmp"/><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9.tmp"/><Relationship Id="rId2" Type="http://schemas.openxmlformats.org/officeDocument/2006/relationships/image" Target="../media/image68.tmp"/><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1.tmp"/><Relationship Id="rId2" Type="http://schemas.openxmlformats.org/officeDocument/2006/relationships/image" Target="../media/image70.tmp"/><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2.tmp"/><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4.tmp"/><Relationship Id="rId2" Type="http://schemas.openxmlformats.org/officeDocument/2006/relationships/image" Target="../media/image73.tmp"/><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6.tmp"/><Relationship Id="rId2" Type="http://schemas.openxmlformats.org/officeDocument/2006/relationships/image" Target="../media/image75.tmp"/><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8.tmp"/><Relationship Id="rId2" Type="http://schemas.openxmlformats.org/officeDocument/2006/relationships/image" Target="../media/image77.tmp"/><Relationship Id="rId1" Type="http://schemas.openxmlformats.org/officeDocument/2006/relationships/slideLayout" Target="../slideLayouts/slideLayout2.xml"/><Relationship Id="rId5" Type="http://schemas.openxmlformats.org/officeDocument/2006/relationships/image" Target="../media/image80.tmp"/><Relationship Id="rId4" Type="http://schemas.openxmlformats.org/officeDocument/2006/relationships/image" Target="../media/image79.tmp"/></Relationships>
</file>

<file path=ppt/slides/_rels/slide37.xml.rels><?xml version="1.0" encoding="UTF-8" standalone="yes"?>
<Relationships xmlns="http://schemas.openxmlformats.org/package/2006/relationships"><Relationship Id="rId2" Type="http://schemas.openxmlformats.org/officeDocument/2006/relationships/image" Target="../media/image81.tmp"/><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3.tmp"/><Relationship Id="rId2" Type="http://schemas.openxmlformats.org/officeDocument/2006/relationships/image" Target="../media/image82.tmp"/><Relationship Id="rId1" Type="http://schemas.openxmlformats.org/officeDocument/2006/relationships/slideLayout" Target="../slideLayouts/slideLayout2.xml"/><Relationship Id="rId4" Type="http://schemas.openxmlformats.org/officeDocument/2006/relationships/image" Target="../media/image84.tmp"/></Relationships>
</file>

<file path=ppt/slides/_rels/slide39.xml.rels><?xml version="1.0" encoding="UTF-8" standalone="yes"?>
<Relationships xmlns="http://schemas.openxmlformats.org/package/2006/relationships"><Relationship Id="rId2" Type="http://schemas.openxmlformats.org/officeDocument/2006/relationships/image" Target="../media/image85.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86.tmp"/><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8.tmp"/><Relationship Id="rId2" Type="http://schemas.openxmlformats.org/officeDocument/2006/relationships/image" Target="../media/image87.tmp"/><Relationship Id="rId1" Type="http://schemas.openxmlformats.org/officeDocument/2006/relationships/slideLayout" Target="../slideLayouts/slideLayout2.xml"/><Relationship Id="rId5" Type="http://schemas.openxmlformats.org/officeDocument/2006/relationships/image" Target="../media/image90.tmp"/><Relationship Id="rId4" Type="http://schemas.openxmlformats.org/officeDocument/2006/relationships/image" Target="../media/image89.tmp"/></Relationships>
</file>

<file path=ppt/slides/_rels/slide42.xml.rels><?xml version="1.0" encoding="UTF-8" standalone="yes"?>
<Relationships xmlns="http://schemas.openxmlformats.org/package/2006/relationships"><Relationship Id="rId3" Type="http://schemas.openxmlformats.org/officeDocument/2006/relationships/image" Target="../media/image92.tmp"/><Relationship Id="rId2" Type="http://schemas.openxmlformats.org/officeDocument/2006/relationships/image" Target="../media/image91.tmp"/><Relationship Id="rId1" Type="http://schemas.openxmlformats.org/officeDocument/2006/relationships/slideLayout" Target="../slideLayouts/slideLayout2.xml"/><Relationship Id="rId4" Type="http://schemas.openxmlformats.org/officeDocument/2006/relationships/image" Target="../media/image93.tmp"/></Relationships>
</file>

<file path=ppt/slides/_rels/slide43.xml.rels><?xml version="1.0" encoding="UTF-8" standalone="yes"?>
<Relationships xmlns="http://schemas.openxmlformats.org/package/2006/relationships"><Relationship Id="rId3" Type="http://schemas.openxmlformats.org/officeDocument/2006/relationships/image" Target="../media/image95.tmp"/><Relationship Id="rId2" Type="http://schemas.openxmlformats.org/officeDocument/2006/relationships/image" Target="../media/image94.tmp"/><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7.tmp"/><Relationship Id="rId2" Type="http://schemas.openxmlformats.org/officeDocument/2006/relationships/image" Target="../media/image96.tmp"/><Relationship Id="rId1" Type="http://schemas.openxmlformats.org/officeDocument/2006/relationships/slideLayout" Target="../slideLayouts/slideLayout2.xml"/><Relationship Id="rId4" Type="http://schemas.openxmlformats.org/officeDocument/2006/relationships/image" Target="../media/image98.tmp"/></Relationships>
</file>

<file path=ppt/slides/_rels/slide45.xml.rels><?xml version="1.0" encoding="UTF-8" standalone="yes"?>
<Relationships xmlns="http://schemas.openxmlformats.org/package/2006/relationships"><Relationship Id="rId3" Type="http://schemas.openxmlformats.org/officeDocument/2006/relationships/image" Target="../media/image100.tmp"/><Relationship Id="rId2" Type="http://schemas.openxmlformats.org/officeDocument/2006/relationships/image" Target="../media/image99.tmp"/><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2.tmp"/><Relationship Id="rId2" Type="http://schemas.openxmlformats.org/officeDocument/2006/relationships/image" Target="../media/image101.tmp"/><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4.tmp"/><Relationship Id="rId2" Type="http://schemas.openxmlformats.org/officeDocument/2006/relationships/image" Target="../media/image103.tmp"/><Relationship Id="rId1" Type="http://schemas.openxmlformats.org/officeDocument/2006/relationships/slideLayout" Target="../slideLayouts/slideLayout2.xml"/><Relationship Id="rId4" Type="http://schemas.openxmlformats.org/officeDocument/2006/relationships/image" Target="../media/image105.tmp"/></Relationships>
</file>

<file path=ppt/slides/_rels/slide49.xml.rels><?xml version="1.0" encoding="UTF-8" standalone="yes"?>
<Relationships xmlns="http://schemas.openxmlformats.org/package/2006/relationships"><Relationship Id="rId3" Type="http://schemas.openxmlformats.org/officeDocument/2006/relationships/image" Target="../media/image107.tmp"/><Relationship Id="rId2" Type="http://schemas.openxmlformats.org/officeDocument/2006/relationships/image" Target="../media/image106.tmp"/><Relationship Id="rId1" Type="http://schemas.openxmlformats.org/officeDocument/2006/relationships/slideLayout" Target="../slideLayouts/slideLayout2.xml"/><Relationship Id="rId4" Type="http://schemas.openxmlformats.org/officeDocument/2006/relationships/image" Target="../media/image108.tm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9.tmp"/><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1.tmp"/><Relationship Id="rId2" Type="http://schemas.openxmlformats.org/officeDocument/2006/relationships/image" Target="../media/image110.tmp"/><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12.tmp"/><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13.tmp"/><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5.tmp"/><Relationship Id="rId2" Type="http://schemas.openxmlformats.org/officeDocument/2006/relationships/image" Target="../media/image114.tmp"/><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7.tmp"/><Relationship Id="rId2" Type="http://schemas.openxmlformats.org/officeDocument/2006/relationships/image" Target="../media/image116.tmp"/><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8.tmp"/><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0.tmp"/><Relationship Id="rId2" Type="http://schemas.openxmlformats.org/officeDocument/2006/relationships/image" Target="../media/image119.tmp"/><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2.xml"/><Relationship Id="rId4" Type="http://schemas.openxmlformats.org/officeDocument/2006/relationships/image" Target="../media/image123.jpg"/></Relationships>
</file>

<file path=ppt/slides/_rels/slide59.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124.jpg"/><Relationship Id="rId1" Type="http://schemas.openxmlformats.org/officeDocument/2006/relationships/slideLayout" Target="../slideLayouts/slideLayout2.xml"/><Relationship Id="rId5" Type="http://schemas.openxmlformats.org/officeDocument/2006/relationships/image" Target="../media/image127.jpg"/><Relationship Id="rId4" Type="http://schemas.openxmlformats.org/officeDocument/2006/relationships/image" Target="../media/image126.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
        <p:cNvGrpSpPr/>
        <p:nvPr/>
      </p:nvGrpSpPr>
      <p:grpSpPr>
        <a:xfrm>
          <a:off x="0" y="0"/>
          <a:ext cx="0" cy="0"/>
          <a:chOff x="0" y="0"/>
          <a:chExt cx="0" cy="0"/>
        </a:xfrm>
      </p:grpSpPr>
      <p:sp>
        <p:nvSpPr>
          <p:cNvPr id="84" name="Google Shape;84;p1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5" name="Google Shape;85;p13" descr="Side view of a buddha statue"/>
          <p:cNvPicPr preferRelativeResize="0"/>
          <p:nvPr/>
        </p:nvPicPr>
        <p:blipFill rotWithShape="1">
          <a:blip r:embed="rId3">
            <a:alphaModFix/>
          </a:blip>
          <a:srcRect r="15627" b="-1"/>
          <a:stretch/>
        </p:blipFill>
        <p:spPr>
          <a:xfrm>
            <a:off x="3523488" y="10"/>
            <a:ext cx="8668512" cy="6857990"/>
          </a:xfrm>
          <a:prstGeom prst="rect">
            <a:avLst/>
          </a:prstGeom>
          <a:noFill/>
          <a:ln>
            <a:noFill/>
          </a:ln>
        </p:spPr>
      </p:pic>
      <p:sp>
        <p:nvSpPr>
          <p:cNvPr id="86" name="Google Shape;86;p13"/>
          <p:cNvSpPr/>
          <p:nvPr/>
        </p:nvSpPr>
        <p:spPr>
          <a:xfrm>
            <a:off x="3" y="0"/>
            <a:ext cx="9339206" cy="6858000"/>
          </a:xfrm>
          <a:prstGeom prst="rect">
            <a:avLst/>
          </a:prstGeom>
          <a:gradFill>
            <a:gsLst>
              <a:gs pos="0">
                <a:srgbClr val="000000">
                  <a:alpha val="0"/>
                </a:srgbClr>
              </a:gs>
              <a:gs pos="33000">
                <a:srgbClr val="000000">
                  <a:alpha val="63921"/>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7" name="Google Shape;87;p13"/>
          <p:cNvSpPr txBox="1">
            <a:spLocks noGrp="1"/>
          </p:cNvSpPr>
          <p:nvPr>
            <p:ph type="ctrTitle"/>
          </p:nvPr>
        </p:nvSpPr>
        <p:spPr>
          <a:xfrm>
            <a:off x="477981" y="1122363"/>
            <a:ext cx="4023360" cy="320413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400"/>
              <a:buFont typeface="Garamond"/>
              <a:buNone/>
            </a:pPr>
            <a:r>
              <a:rPr lang="en-US" sz="4400" b="1" dirty="0">
                <a:solidFill>
                  <a:schemeClr val="lt1"/>
                </a:solidFill>
                <a:latin typeface="Garamond"/>
                <a:ea typeface="Garamond"/>
                <a:cs typeface="Garamond"/>
                <a:sym typeface="Garamond"/>
              </a:rPr>
              <a:t>GAUTAM BUDHA SOCIETY FOR SOCIAL WELFARE</a:t>
            </a:r>
            <a:endParaRPr sz="4400" b="1" dirty="0">
              <a:solidFill>
                <a:schemeClr val="lt1"/>
              </a:solidFill>
            </a:endParaRPr>
          </a:p>
        </p:txBody>
      </p:sp>
      <p:sp>
        <p:nvSpPr>
          <p:cNvPr id="88" name="Google Shape;88;p13"/>
          <p:cNvSpPr txBox="1">
            <a:spLocks noGrp="1"/>
          </p:cNvSpPr>
          <p:nvPr>
            <p:ph type="subTitle" idx="1"/>
          </p:nvPr>
        </p:nvSpPr>
        <p:spPr>
          <a:xfrm>
            <a:off x="477980" y="4872922"/>
            <a:ext cx="4023359" cy="120814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000"/>
              <a:buNone/>
            </a:pPr>
            <a:r>
              <a:rPr lang="en-US" sz="2000" b="1" dirty="0">
                <a:solidFill>
                  <a:schemeClr val="lt1"/>
                </a:solidFill>
                <a:latin typeface="Times New Roman"/>
                <a:ea typeface="Times New Roman"/>
                <a:cs typeface="Times New Roman"/>
                <a:sym typeface="Times New Roman"/>
              </a:rPr>
              <a:t>A CSR Initiative of India Expo Centre and Mart Greater Noida Uttar Pradesh</a:t>
            </a:r>
            <a:endParaRPr sz="2000" dirty="0">
              <a:solidFill>
                <a:schemeClr val="lt1"/>
              </a:solidFill>
            </a:endParaRPr>
          </a:p>
          <a:p>
            <a:pPr marL="0" lvl="0" indent="0" algn="l" rtl="0">
              <a:lnSpc>
                <a:spcPct val="90000"/>
              </a:lnSpc>
              <a:spcBef>
                <a:spcPts val="1000"/>
              </a:spcBef>
              <a:spcAft>
                <a:spcPts val="0"/>
              </a:spcAft>
              <a:buClr>
                <a:schemeClr val="dk1"/>
              </a:buClr>
              <a:buSzPts val="2000"/>
              <a:buNone/>
            </a:pPr>
            <a:endParaRPr sz="2000" dirty="0">
              <a:solidFill>
                <a:schemeClr val="lt1"/>
              </a:solidFill>
            </a:endParaRPr>
          </a:p>
        </p:txBody>
      </p:sp>
      <p:sp>
        <p:nvSpPr>
          <p:cNvPr id="89" name="Google Shape;89;p13"/>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0" name="Google Shape;90;p13"/>
          <p:cNvSpPr/>
          <p:nvPr/>
        </p:nvSpPr>
        <p:spPr>
          <a:xfrm>
            <a:off x="481029" y="4546920"/>
            <a:ext cx="3977640" cy="1828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88">
                                            <p:txEl>
                                              <p:pRg st="0" end="0"/>
                                            </p:txEl>
                                          </p:spTgt>
                                        </p:tgtEl>
                                        <p:attrNameLst>
                                          <p:attrName>style.visibility</p:attrName>
                                        </p:attrNameLst>
                                      </p:cBhvr>
                                      <p:to>
                                        <p:strVal val="visible"/>
                                      </p:to>
                                    </p:set>
                                    <p:animEffect transition="in" filter="fade">
                                      <p:cBhvr>
                                        <p:cTn id="7" dur="400"/>
                                        <p:tgtEl>
                                          <p:spTgt spid="88">
                                            <p:txEl>
                                              <p:pRg st="0" end="0"/>
                                            </p:txEl>
                                          </p:spTgt>
                                        </p:tgtEl>
                                      </p:cBhvr>
                                    </p:animEffect>
                                  </p:childTnLst>
                                </p:cTn>
                              </p:par>
                              <p:par>
                                <p:cTn id="8" presetID="10" presetClass="entr" presetSubtype="0" fill="hold" nodeType="withEffect">
                                  <p:stCondLst>
                                    <p:cond delay="2000"/>
                                  </p:stCondLst>
                                  <p:childTnLst>
                                    <p:set>
                                      <p:cBhvr>
                                        <p:cTn id="9" dur="1" fill="hold">
                                          <p:stCondLst>
                                            <p:cond delay="0"/>
                                          </p:stCondLst>
                                        </p:cTn>
                                        <p:tgtEl>
                                          <p:spTgt spid="88">
                                            <p:txEl>
                                              <p:pRg st="1" end="1"/>
                                            </p:txEl>
                                          </p:spTgt>
                                        </p:tgtEl>
                                        <p:attrNameLst>
                                          <p:attrName>style.visibility</p:attrName>
                                        </p:attrNameLst>
                                      </p:cBhvr>
                                      <p:to>
                                        <p:strVal val="visible"/>
                                      </p:to>
                                    </p:set>
                                    <p:animEffect transition="in" filter="fade">
                                      <p:cBhvr>
                                        <p:cTn id="10" dur="400"/>
                                        <p:tgtEl>
                                          <p:spTgt spid="88">
                                            <p:txEl>
                                              <p:pRg st="1" end="1"/>
                                            </p:txEl>
                                          </p:spTgt>
                                        </p:tgtEl>
                                      </p:cBhvr>
                                    </p:animEffect>
                                  </p:childTnLst>
                                </p:cTn>
                              </p:par>
                              <p:par>
                                <p:cTn id="11" presetID="10" presetClass="entr" presetSubtype="0" fill="hold" nodeType="withEffect">
                                  <p:stCondLst>
                                    <p:cond delay="1000"/>
                                  </p:stCondLst>
                                  <p:childTnLst>
                                    <p:set>
                                      <p:cBhvr>
                                        <p:cTn id="12" dur="1" fill="hold">
                                          <p:stCondLst>
                                            <p:cond delay="0"/>
                                          </p:stCondLst>
                                        </p:cTn>
                                        <p:tgtEl>
                                          <p:spTgt spid="87"/>
                                        </p:tgtEl>
                                        <p:attrNameLst>
                                          <p:attrName>style.visibility</p:attrName>
                                        </p:attrNameLst>
                                      </p:cBhvr>
                                      <p:to>
                                        <p:strVal val="visible"/>
                                      </p:to>
                                    </p:set>
                                    <p:animEffect transition="in" filter="fade">
                                      <p:cBhvr>
                                        <p:cTn id="13" dur="4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2"/>
          <p:cNvSpPr txBox="1">
            <a:spLocks noGrp="1"/>
          </p:cNvSpPr>
          <p:nvPr>
            <p:ph type="title"/>
          </p:nvPr>
        </p:nvSpPr>
        <p:spPr>
          <a:xfrm>
            <a:off x="83975" y="225166"/>
            <a:ext cx="11168743" cy="1855561"/>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a:latin typeface="Arial"/>
                <a:ea typeface="Arial"/>
                <a:cs typeface="Arial"/>
                <a:sym typeface="Arial"/>
              </a:rPr>
              <a:t>CO-CURRICULAR ACTIVITIES</a:t>
            </a:r>
            <a:br>
              <a:rPr lang="en-US">
                <a:latin typeface="Arial"/>
                <a:ea typeface="Arial"/>
                <a:cs typeface="Arial"/>
                <a:sym typeface="Arial"/>
              </a:rPr>
            </a:br>
            <a:br>
              <a:rPr lang="en-US">
                <a:latin typeface="Arial"/>
                <a:ea typeface="Arial"/>
                <a:cs typeface="Arial"/>
                <a:sym typeface="Arial"/>
              </a:rPr>
            </a:br>
            <a:endParaRPr>
              <a:latin typeface="Arial"/>
              <a:ea typeface="Arial"/>
              <a:cs typeface="Arial"/>
              <a:sym typeface="Arial"/>
            </a:endParaRPr>
          </a:p>
        </p:txBody>
      </p:sp>
      <p:sp>
        <p:nvSpPr>
          <p:cNvPr id="232" name="Google Shape;232;p22"/>
          <p:cNvSpPr txBox="1"/>
          <p:nvPr/>
        </p:nvSpPr>
        <p:spPr>
          <a:xfrm>
            <a:off x="83975" y="975050"/>
            <a:ext cx="3545632" cy="92333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Kasna Village, Greater Noida</a:t>
            </a:r>
            <a:endParaRPr dirty="0"/>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Sector 10, Noida</a:t>
            </a:r>
            <a:endParaRPr dirty="0"/>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Calibri"/>
                <a:ea typeface="Calibri"/>
                <a:cs typeface="Calibri"/>
                <a:sym typeface="Calibri"/>
              </a:rPr>
              <a:t>Sector 17, Noida</a:t>
            </a:r>
            <a:endParaRPr dirty="0"/>
          </a:p>
        </p:txBody>
      </p:sp>
      <p:pic>
        <p:nvPicPr>
          <p:cNvPr id="233" name="Google Shape;233;p22" descr="A group of children wearing colorful clothing&#10;&#10;Description automatically generated"/>
          <p:cNvPicPr preferRelativeResize="0"/>
          <p:nvPr/>
        </p:nvPicPr>
        <p:blipFill rotWithShape="1">
          <a:blip r:embed="rId3">
            <a:alphaModFix/>
          </a:blip>
          <a:srcRect/>
          <a:stretch/>
        </p:blipFill>
        <p:spPr>
          <a:xfrm>
            <a:off x="7922105" y="82926"/>
            <a:ext cx="4185920" cy="3139440"/>
          </a:xfrm>
          <a:prstGeom prst="rect">
            <a:avLst/>
          </a:prstGeom>
          <a:noFill/>
          <a:ln>
            <a:noFill/>
          </a:ln>
        </p:spPr>
      </p:pic>
      <p:pic>
        <p:nvPicPr>
          <p:cNvPr id="234" name="Google Shape;234;p22" descr="A group of children in a classroom&#10;&#10;Description automatically generated"/>
          <p:cNvPicPr preferRelativeResize="0"/>
          <p:nvPr/>
        </p:nvPicPr>
        <p:blipFill rotWithShape="1">
          <a:blip r:embed="rId4">
            <a:alphaModFix/>
          </a:blip>
          <a:srcRect/>
          <a:stretch/>
        </p:blipFill>
        <p:spPr>
          <a:xfrm>
            <a:off x="3745009" y="1096482"/>
            <a:ext cx="4061693" cy="5415590"/>
          </a:xfrm>
          <a:prstGeom prst="rect">
            <a:avLst/>
          </a:prstGeom>
          <a:noFill/>
          <a:ln>
            <a:noFill/>
          </a:ln>
        </p:spPr>
      </p:pic>
      <p:pic>
        <p:nvPicPr>
          <p:cNvPr id="235" name="Google Shape;235;p22" descr="A group of children in clothing&#10;&#10;Description automatically generated"/>
          <p:cNvPicPr preferRelativeResize="0"/>
          <p:nvPr/>
        </p:nvPicPr>
        <p:blipFill rotWithShape="1">
          <a:blip r:embed="rId5">
            <a:alphaModFix/>
          </a:blip>
          <a:srcRect/>
          <a:stretch/>
        </p:blipFill>
        <p:spPr>
          <a:xfrm>
            <a:off x="7886827" y="3429000"/>
            <a:ext cx="4077547" cy="3058160"/>
          </a:xfrm>
          <a:prstGeom prst="rect">
            <a:avLst/>
          </a:prstGeom>
          <a:noFill/>
          <a:ln>
            <a:noFill/>
          </a:ln>
        </p:spPr>
      </p:pic>
      <p:pic>
        <p:nvPicPr>
          <p:cNvPr id="236" name="Google Shape;236;p22" descr="A group of girls in colorful clothing&#10;&#10;Description automatically generated"/>
          <p:cNvPicPr preferRelativeResize="0"/>
          <p:nvPr/>
        </p:nvPicPr>
        <p:blipFill rotWithShape="1">
          <a:blip r:embed="rId6">
            <a:alphaModFix/>
          </a:blip>
          <a:srcRect/>
          <a:stretch/>
        </p:blipFill>
        <p:spPr>
          <a:xfrm>
            <a:off x="0" y="3830013"/>
            <a:ext cx="3576079" cy="2682059"/>
          </a:xfrm>
          <a:prstGeom prst="rect">
            <a:avLst/>
          </a:prstGeom>
          <a:noFill/>
          <a:ln>
            <a:noFill/>
          </a:ln>
        </p:spPr>
      </p:pic>
      <p:sp>
        <p:nvSpPr>
          <p:cNvPr id="237" name="Google Shape;237;p22"/>
          <p:cNvSpPr/>
          <p:nvPr/>
        </p:nvSpPr>
        <p:spPr>
          <a:xfrm>
            <a:off x="386025" y="2130975"/>
            <a:ext cx="3076200" cy="1200300"/>
          </a:xfrm>
          <a:prstGeom prst="rect">
            <a:avLst/>
          </a:prstGeom>
          <a:solidFill>
            <a:srgbClr val="FF990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cap="none">
                <a:solidFill>
                  <a:srgbClr val="D5DBE5"/>
                </a:solidFill>
                <a:latin typeface="Calibri"/>
                <a:ea typeface="Calibri"/>
                <a:cs typeface="Calibri"/>
                <a:sym typeface="Calibri"/>
              </a:rPr>
              <a:t>Krishna Janmashtami</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1"/>
        <p:cNvGrpSpPr/>
        <p:nvPr/>
      </p:nvGrpSpPr>
      <p:grpSpPr>
        <a:xfrm>
          <a:off x="0" y="0"/>
          <a:ext cx="0" cy="0"/>
          <a:chOff x="0" y="0"/>
          <a:chExt cx="0" cy="0"/>
        </a:xfrm>
      </p:grpSpPr>
      <p:sp>
        <p:nvSpPr>
          <p:cNvPr id="242" name="Google Shape;242;p2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3" name="Google Shape;243;p23"/>
          <p:cNvSpPr/>
          <p:nvPr/>
        </p:nvSpPr>
        <p:spPr>
          <a:xfrm>
            <a:off x="838201" y="345810"/>
            <a:ext cx="5120561"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2800" b="1" cap="none">
                <a:solidFill>
                  <a:schemeClr val="dk1"/>
                </a:solidFill>
                <a:latin typeface="Calibri"/>
                <a:ea typeface="Calibri"/>
                <a:cs typeface="Calibri"/>
                <a:sym typeface="Calibri"/>
              </a:rPr>
              <a:t>SOCIAL CASE STUDY BY SOCIAL WORK STUDENT OF UNIVERSITY OF DELHI​</a:t>
            </a:r>
            <a:endParaRPr/>
          </a:p>
        </p:txBody>
      </p:sp>
      <p:sp>
        <p:nvSpPr>
          <p:cNvPr id="244" name="Google Shape;244;p23"/>
          <p:cNvSpPr txBox="1">
            <a:spLocks noGrp="1"/>
          </p:cNvSpPr>
          <p:nvPr>
            <p:ph idx="1"/>
          </p:nvPr>
        </p:nvSpPr>
        <p:spPr>
          <a:xfrm>
            <a:off x="838201" y="1825625"/>
            <a:ext cx="5092194"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Char char="•"/>
            </a:pPr>
            <a:r>
              <a:rPr lang="en-US" sz="2000"/>
              <a:t>Social Case Work, a primary method of social work is concerned with the adjustment and development of the individual towards more satisfying human relations. Social casework is one-to-one relationships which works in helping the individual for his adjustment and development. The process of social casework involves the study of individual problem in its total setting. Social case work is required because every individual is unique and his/her needs are different from other. In other words, treatment or intervention must be differentiated according to the needs of the individual. That is why, the case work method has been introduced.</a:t>
            </a:r>
            <a:endParaRPr/>
          </a:p>
        </p:txBody>
      </p:sp>
      <p:sp>
        <p:nvSpPr>
          <p:cNvPr id="245" name="Google Shape;245;p23"/>
          <p:cNvSpPr/>
          <p:nvPr/>
        </p:nvSpPr>
        <p:spPr>
          <a:xfrm>
            <a:off x="10420569" y="1364732"/>
            <a:ext cx="947488" cy="921785"/>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46" name="Google Shape;246;p23" descr="A picture containing text, person, people&#10;&#10;Description automatically generated"/>
          <p:cNvPicPr preferRelativeResize="0"/>
          <p:nvPr/>
        </p:nvPicPr>
        <p:blipFill rotWithShape="1">
          <a:blip r:embed="rId3">
            <a:alphaModFix/>
          </a:blip>
          <a:srcRect t="18967" b="6528"/>
          <a:stretch/>
        </p:blipFill>
        <p:spPr>
          <a:xfrm>
            <a:off x="7901259" y="2727729"/>
            <a:ext cx="4290741" cy="4130271"/>
          </a:xfrm>
          <a:custGeom>
            <a:avLst/>
            <a:gdLst/>
            <a:ahLst/>
            <a:cxnLst/>
            <a:rect l="l" t="t" r="r" b="b"/>
            <a:pathLst>
              <a:path w="4290741" h="4130271" extrusionOk="0">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ln>
            <a:noFill/>
          </a:ln>
        </p:spPr>
      </p:pic>
      <p:sp>
        <p:nvSpPr>
          <p:cNvPr id="247" name="Google Shape;247;p23"/>
          <p:cNvSpPr/>
          <p:nvPr/>
        </p:nvSpPr>
        <p:spPr>
          <a:xfrm rot="-6040930" flipH="1">
            <a:off x="6034138" y="-673140"/>
            <a:ext cx="4021193" cy="4021193"/>
          </a:xfrm>
          <a:prstGeom prst="arc">
            <a:avLst>
              <a:gd name="adj1" fmla="val 16200000"/>
              <a:gd name="adj2" fmla="val 20093138"/>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248" name="Google Shape;248;p23" descr="A person standing in front of a group of children&#10;&#10;Description automatically generated"/>
          <p:cNvPicPr preferRelativeResize="0"/>
          <p:nvPr/>
        </p:nvPicPr>
        <p:blipFill rotWithShape="1">
          <a:blip r:embed="rId4">
            <a:alphaModFix/>
          </a:blip>
          <a:srcRect t="30134" b="5764"/>
          <a:stretch/>
        </p:blipFill>
        <p:spPr>
          <a:xfrm>
            <a:off x="6261607" y="1"/>
            <a:ext cx="3519312" cy="3007909"/>
          </a:xfrm>
          <a:custGeom>
            <a:avLst/>
            <a:gdLst/>
            <a:ahLst/>
            <a:cxnLst/>
            <a:rect l="l" t="t" r="r" b="b"/>
            <a:pathLst>
              <a:path w="3519312" h="3007909" extrusionOk="0">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2"/>
        <p:cNvGrpSpPr/>
        <p:nvPr/>
      </p:nvGrpSpPr>
      <p:grpSpPr>
        <a:xfrm>
          <a:off x="0" y="0"/>
          <a:ext cx="0" cy="0"/>
          <a:chOff x="0" y="0"/>
          <a:chExt cx="0" cy="0"/>
        </a:xfrm>
      </p:grpSpPr>
      <p:sp>
        <p:nvSpPr>
          <p:cNvPr id="253" name="Google Shape;253;p2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54" name="Google Shape;254;p24"/>
          <p:cNvPicPr preferRelativeResize="0"/>
          <p:nvPr/>
        </p:nvPicPr>
        <p:blipFill rotWithShape="1">
          <a:blip r:embed="rId3">
            <a:alphaModFix/>
          </a:blip>
          <a:srcRect t="18558" r="1" b="11788"/>
          <a:stretch/>
        </p:blipFill>
        <p:spPr>
          <a:xfrm>
            <a:off x="8529321" y="10"/>
            <a:ext cx="3662680" cy="3401558"/>
          </a:xfrm>
          <a:custGeom>
            <a:avLst/>
            <a:gdLst/>
            <a:ahLst/>
            <a:cxnLst/>
            <a:rect l="l" t="t" r="r" b="b"/>
            <a:pathLst>
              <a:path w="3662680" h="3401568" extrusionOk="0">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ln>
            <a:noFill/>
          </a:ln>
        </p:spPr>
      </p:pic>
      <p:pic>
        <p:nvPicPr>
          <p:cNvPr id="255" name="Google Shape;255;p24"/>
          <p:cNvPicPr preferRelativeResize="0"/>
          <p:nvPr/>
        </p:nvPicPr>
        <p:blipFill rotWithShape="1">
          <a:blip r:embed="rId4">
            <a:alphaModFix/>
          </a:blip>
          <a:srcRect l="2103" r="40694" b="2"/>
          <a:stretch/>
        </p:blipFill>
        <p:spPr>
          <a:xfrm>
            <a:off x="5115314" y="10"/>
            <a:ext cx="4118110" cy="3401558"/>
          </a:xfrm>
          <a:custGeom>
            <a:avLst/>
            <a:gdLst/>
            <a:ahLst/>
            <a:cxnLst/>
            <a:rect l="l" t="t" r="r" b="b"/>
            <a:pathLst>
              <a:path w="4118110" h="3401568" extrusionOk="0">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ln>
            <a:noFill/>
          </a:ln>
        </p:spPr>
      </p:pic>
      <p:pic>
        <p:nvPicPr>
          <p:cNvPr id="256" name="Google Shape;256;p24"/>
          <p:cNvPicPr preferRelativeResize="0"/>
          <p:nvPr/>
        </p:nvPicPr>
        <p:blipFill rotWithShape="1">
          <a:blip r:embed="rId5">
            <a:alphaModFix/>
          </a:blip>
          <a:srcRect l="17785" r="14591" b="-1"/>
          <a:stretch/>
        </p:blipFill>
        <p:spPr>
          <a:xfrm>
            <a:off x="5168353" y="3456432"/>
            <a:ext cx="7023646" cy="3401568"/>
          </a:xfrm>
          <a:custGeom>
            <a:avLst/>
            <a:gdLst/>
            <a:ahLst/>
            <a:cxnLst/>
            <a:rect l="l" t="t" r="r" b="b"/>
            <a:pathLst>
              <a:path w="7023646" h="3401568" extrusionOk="0">
                <a:moveTo>
                  <a:pt x="749132" y="0"/>
                </a:moveTo>
                <a:lnTo>
                  <a:pt x="7023646" y="0"/>
                </a:lnTo>
                <a:lnTo>
                  <a:pt x="7023646" y="3401568"/>
                </a:lnTo>
                <a:lnTo>
                  <a:pt x="0" y="3401568"/>
                </a:lnTo>
                <a:lnTo>
                  <a:pt x="79008" y="3238906"/>
                </a:lnTo>
                <a:cubicBezTo>
                  <a:pt x="502362" y="2321466"/>
                  <a:pt x="749563" y="1215476"/>
                  <a:pt x="749563" y="24956"/>
                </a:cubicBezTo>
                <a:close/>
              </a:path>
            </a:pathLst>
          </a:custGeom>
          <a:noFill/>
          <a:ln>
            <a:noFill/>
          </a:ln>
        </p:spPr>
      </p:pic>
      <p:sp>
        <p:nvSpPr>
          <p:cNvPr id="257" name="Google Shape;257;p24"/>
          <p:cNvSpPr/>
          <p:nvPr/>
        </p:nvSpPr>
        <p:spPr>
          <a:xfrm>
            <a:off x="0" y="0"/>
            <a:ext cx="5927943" cy="6858000"/>
          </a:xfrm>
          <a:custGeom>
            <a:avLst/>
            <a:gdLst/>
            <a:ahLst/>
            <a:cxnLst/>
            <a:rect l="l" t="t" r="r" b="b"/>
            <a:pathLst>
              <a:path w="5927943" h="6858000" extrusionOk="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solidFill>
            <a:schemeClr val="lt1"/>
          </a:solidFill>
          <a:ln w="9525" cap="flat" cmpd="sng">
            <a:solidFill>
              <a:srgbClr val="EFEFEF"/>
            </a:solidFill>
            <a:prstDash val="solid"/>
            <a:miter lim="800000"/>
            <a:headEnd type="none" w="sm" len="sm"/>
            <a:tailEnd type="none" w="sm" len="sm"/>
          </a:ln>
          <a:effectLst>
            <a:outerShdw blurRad="50800" dist="38100" algn="l" rotWithShape="0">
              <a:srgbClr val="D8D8D8">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8" name="Google Shape;258;p24"/>
          <p:cNvSpPr/>
          <p:nvPr/>
        </p:nvSpPr>
        <p:spPr>
          <a:xfrm>
            <a:off x="0" y="0"/>
            <a:ext cx="5917310" cy="6858000"/>
          </a:xfrm>
          <a:custGeom>
            <a:avLst/>
            <a:gdLst/>
            <a:ahLst/>
            <a:cxnLst/>
            <a:rect l="l" t="t" r="r" b="b"/>
            <a:pathLst>
              <a:path w="5917310" h="6858000" extrusionOk="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9" name="Google Shape;259;p24"/>
          <p:cNvSpPr/>
          <p:nvPr/>
        </p:nvSpPr>
        <p:spPr>
          <a:xfrm>
            <a:off x="438912" y="1527048"/>
            <a:ext cx="5020056" cy="2770632"/>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None/>
            </a:pPr>
            <a:r>
              <a:rPr lang="en-US" sz="5400" b="1" cap="none">
                <a:solidFill>
                  <a:schemeClr val="dk1"/>
                </a:solidFill>
                <a:latin typeface="Calibri"/>
                <a:ea typeface="Calibri"/>
                <a:cs typeface="Calibri"/>
                <a:sym typeface="Calibri"/>
              </a:rPr>
              <a:t>CLOTHS, SNACKS AND STATIONARY DISTRIBUTION </a:t>
            </a:r>
            <a:endParaRPr/>
          </a:p>
        </p:txBody>
      </p:sp>
      <p:sp>
        <p:nvSpPr>
          <p:cNvPr id="260" name="Google Shape;260;p24"/>
          <p:cNvSpPr/>
          <p:nvPr/>
        </p:nvSpPr>
        <p:spPr>
          <a:xfrm rot="5400000">
            <a:off x="767989"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1" name="Google Shape;261;p24"/>
          <p:cNvSpPr/>
          <p:nvPr/>
        </p:nvSpPr>
        <p:spPr>
          <a:xfrm>
            <a:off x="489098" y="4461119"/>
            <a:ext cx="5019074"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
        <p:cNvGrpSpPr/>
        <p:nvPr/>
      </p:nvGrpSpPr>
      <p:grpSpPr>
        <a:xfrm>
          <a:off x="0" y="0"/>
          <a:ext cx="0" cy="0"/>
          <a:chOff x="0" y="0"/>
          <a:chExt cx="0" cy="0"/>
        </a:xfrm>
      </p:grpSpPr>
      <p:sp>
        <p:nvSpPr>
          <p:cNvPr id="266" name="Google Shape;266;p25"/>
          <p:cNvSpPr/>
          <p:nvPr/>
        </p:nvSpPr>
        <p:spPr>
          <a:xfrm>
            <a:off x="0" y="651752"/>
            <a:ext cx="12192000" cy="736551"/>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7" name="Google Shape;267;p25"/>
          <p:cNvPicPr preferRelativeResize="0"/>
          <p:nvPr/>
        </p:nvPicPr>
        <p:blipFill rotWithShape="1">
          <a:blip r:embed="rId3">
            <a:alphaModFix/>
          </a:blip>
          <a:srcRect/>
          <a:stretch/>
        </p:blipFill>
        <p:spPr>
          <a:xfrm>
            <a:off x="0" y="2018223"/>
            <a:ext cx="4712163" cy="3864417"/>
          </a:xfrm>
          <a:prstGeom prst="rect">
            <a:avLst/>
          </a:prstGeom>
          <a:noFill/>
          <a:ln>
            <a:noFill/>
          </a:ln>
        </p:spPr>
      </p:pic>
      <p:pic>
        <p:nvPicPr>
          <p:cNvPr id="268" name="Google Shape;268;p25" descr="A picture containing text, person, people&#10;&#10;Description automatically generated"/>
          <p:cNvPicPr preferRelativeResize="0"/>
          <p:nvPr/>
        </p:nvPicPr>
        <p:blipFill rotWithShape="1">
          <a:blip r:embed="rId4">
            <a:alphaModFix/>
          </a:blip>
          <a:srcRect/>
          <a:stretch/>
        </p:blipFill>
        <p:spPr>
          <a:xfrm>
            <a:off x="4926561" y="2097481"/>
            <a:ext cx="3332480" cy="3592120"/>
          </a:xfrm>
          <a:prstGeom prst="rect">
            <a:avLst/>
          </a:prstGeom>
          <a:noFill/>
          <a:ln>
            <a:noFill/>
          </a:ln>
        </p:spPr>
      </p:pic>
      <p:sp>
        <p:nvSpPr>
          <p:cNvPr id="269" name="Google Shape;269;p25"/>
          <p:cNvSpPr txBox="1">
            <a:spLocks noGrp="1"/>
          </p:cNvSpPr>
          <p:nvPr>
            <p:ph type="title"/>
          </p:nvPr>
        </p:nvSpPr>
        <p:spPr>
          <a:xfrm>
            <a:off x="556532" y="1168399"/>
            <a:ext cx="11210925" cy="21990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000"/>
              <a:buFont typeface="Calibri"/>
              <a:buNone/>
            </a:pPr>
            <a:r>
              <a:rPr lang="en-US" sz="4000" b="1" cap="none">
                <a:solidFill>
                  <a:schemeClr val="lt1"/>
                </a:solidFill>
                <a:latin typeface="Calibri"/>
                <a:ea typeface="Calibri"/>
                <a:cs typeface="Calibri"/>
                <a:sym typeface="Calibri"/>
              </a:rPr>
              <a:t>PARENTS TEACHER MEETING: EVERY 4</a:t>
            </a:r>
            <a:r>
              <a:rPr lang="en-US" sz="4000" b="1" cap="none" baseline="30000">
                <a:solidFill>
                  <a:schemeClr val="lt1"/>
                </a:solidFill>
                <a:latin typeface="Calibri"/>
                <a:ea typeface="Calibri"/>
                <a:cs typeface="Calibri"/>
                <a:sym typeface="Calibri"/>
              </a:rPr>
              <a:t>TH</a:t>
            </a:r>
            <a:r>
              <a:rPr lang="en-US" sz="4000" b="1" cap="none">
                <a:solidFill>
                  <a:schemeClr val="lt1"/>
                </a:solidFill>
                <a:latin typeface="Calibri"/>
                <a:ea typeface="Calibri"/>
                <a:cs typeface="Calibri"/>
                <a:sym typeface="Calibri"/>
              </a:rPr>
              <a:t> SATURDAY</a:t>
            </a:r>
            <a:br>
              <a:rPr lang="en-US" sz="4000" b="1" cap="none">
                <a:solidFill>
                  <a:schemeClr val="lt1"/>
                </a:solidFill>
                <a:latin typeface="Calibri"/>
                <a:ea typeface="Calibri"/>
                <a:cs typeface="Calibri"/>
                <a:sym typeface="Calibri"/>
              </a:rPr>
            </a:br>
            <a:endParaRPr sz="4000">
              <a:solidFill>
                <a:schemeClr val="lt1"/>
              </a:solidFill>
              <a:latin typeface="Calibri"/>
              <a:ea typeface="Calibri"/>
              <a:cs typeface="Calibri"/>
              <a:sym typeface="Calibri"/>
            </a:endParaRPr>
          </a:p>
        </p:txBody>
      </p:sp>
      <p:pic>
        <p:nvPicPr>
          <p:cNvPr id="270" name="Google Shape;270;p25"/>
          <p:cNvPicPr preferRelativeResize="0"/>
          <p:nvPr/>
        </p:nvPicPr>
        <p:blipFill rotWithShape="1">
          <a:blip r:embed="rId5">
            <a:alphaModFix/>
          </a:blip>
          <a:srcRect/>
          <a:stretch/>
        </p:blipFill>
        <p:spPr>
          <a:xfrm>
            <a:off x="8473440" y="1388302"/>
            <a:ext cx="3637280" cy="543318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4"/>
        <p:cNvGrpSpPr/>
        <p:nvPr/>
      </p:nvGrpSpPr>
      <p:grpSpPr>
        <a:xfrm>
          <a:off x="0" y="0"/>
          <a:ext cx="0" cy="0"/>
          <a:chOff x="0" y="0"/>
          <a:chExt cx="0" cy="0"/>
        </a:xfrm>
      </p:grpSpPr>
      <p:sp>
        <p:nvSpPr>
          <p:cNvPr id="275" name="Google Shape;275;p2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76" name="Google Shape;276;p26" descr="A group of children in a classroom&#10;&#10;Description automatically generated with medium confidence"/>
          <p:cNvPicPr preferRelativeResize="0"/>
          <p:nvPr/>
        </p:nvPicPr>
        <p:blipFill rotWithShape="1">
          <a:blip r:embed="rId3">
            <a:alphaModFix/>
          </a:blip>
          <a:srcRect t="15493" r="4933"/>
          <a:stretch/>
        </p:blipFill>
        <p:spPr>
          <a:xfrm>
            <a:off x="3523488" y="10"/>
            <a:ext cx="8668512" cy="6857990"/>
          </a:xfrm>
          <a:prstGeom prst="rect">
            <a:avLst/>
          </a:prstGeom>
          <a:noFill/>
          <a:ln>
            <a:noFill/>
          </a:ln>
        </p:spPr>
      </p:pic>
      <p:sp>
        <p:nvSpPr>
          <p:cNvPr id="277" name="Google Shape;277;p26"/>
          <p:cNvSpPr/>
          <p:nvPr/>
        </p:nvSpPr>
        <p:spPr>
          <a:xfrm>
            <a:off x="3" y="0"/>
            <a:ext cx="9339206" cy="6858000"/>
          </a:xfrm>
          <a:prstGeom prst="rect">
            <a:avLst/>
          </a:prstGeom>
          <a:gradFill>
            <a:gsLst>
              <a:gs pos="0">
                <a:srgbClr val="000000">
                  <a:alpha val="0"/>
                </a:srgbClr>
              </a:gs>
              <a:gs pos="33000">
                <a:srgbClr val="000000">
                  <a:alpha val="63921"/>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8" name="Google Shape;278;p26"/>
          <p:cNvSpPr/>
          <p:nvPr/>
        </p:nvSpPr>
        <p:spPr>
          <a:xfrm>
            <a:off x="477981" y="1122363"/>
            <a:ext cx="4023360" cy="3204134"/>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None/>
            </a:pPr>
            <a:r>
              <a:rPr lang="en-US" sz="4800" b="1" cap="none">
                <a:solidFill>
                  <a:schemeClr val="lt1"/>
                </a:solidFill>
                <a:latin typeface="Calibri"/>
                <a:ea typeface="Calibri"/>
                <a:cs typeface="Calibri"/>
                <a:sym typeface="Calibri"/>
              </a:rPr>
              <a:t>CHILDREN’S DAY CELEBRATION</a:t>
            </a:r>
            <a:endParaRPr/>
          </a:p>
        </p:txBody>
      </p:sp>
      <p:sp>
        <p:nvSpPr>
          <p:cNvPr id="279" name="Google Shape;279;p26"/>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0" name="Google Shape;280;p26"/>
          <p:cNvSpPr/>
          <p:nvPr/>
        </p:nvSpPr>
        <p:spPr>
          <a:xfrm>
            <a:off x="481029" y="4546920"/>
            <a:ext cx="3977640" cy="1828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4"/>
        <p:cNvGrpSpPr/>
        <p:nvPr/>
      </p:nvGrpSpPr>
      <p:grpSpPr>
        <a:xfrm>
          <a:off x="0" y="0"/>
          <a:ext cx="0" cy="0"/>
          <a:chOff x="0" y="0"/>
          <a:chExt cx="0" cy="0"/>
        </a:xfrm>
      </p:grpSpPr>
      <p:sp>
        <p:nvSpPr>
          <p:cNvPr id="285" name="Google Shape;285;p27"/>
          <p:cNvSpPr/>
          <p:nvPr/>
        </p:nvSpPr>
        <p:spPr>
          <a:xfrm>
            <a:off x="4261224" y="4577975"/>
            <a:ext cx="7539349" cy="1899827"/>
          </a:xfrm>
          <a:prstGeom prst="rect">
            <a:avLst/>
          </a:prstGeom>
          <a:solidFill>
            <a:srgbClr val="404040"/>
          </a:solidFill>
          <a:ln w="127000" cap="sq" cmpd="thinThick">
            <a:solidFill>
              <a:srgbClr val="4040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86" name="Google Shape;286;p27"/>
          <p:cNvSpPr/>
          <p:nvPr/>
        </p:nvSpPr>
        <p:spPr>
          <a:xfrm>
            <a:off x="4603468" y="4741948"/>
            <a:ext cx="6829520" cy="862031"/>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None/>
            </a:pPr>
            <a:r>
              <a:rPr lang="en-US" sz="4000" b="0" cap="none">
                <a:solidFill>
                  <a:srgbClr val="FFFFFF"/>
                </a:solidFill>
                <a:latin typeface="Calibri"/>
                <a:ea typeface="Calibri"/>
                <a:cs typeface="Calibri"/>
                <a:sym typeface="Calibri"/>
              </a:rPr>
              <a:t>INDEPENDENCE DAY</a:t>
            </a:r>
            <a:endParaRPr/>
          </a:p>
        </p:txBody>
      </p:sp>
      <p:pic>
        <p:nvPicPr>
          <p:cNvPr id="287" name="Google Shape;287;p27"/>
          <p:cNvPicPr preferRelativeResize="0"/>
          <p:nvPr/>
        </p:nvPicPr>
        <p:blipFill rotWithShape="1">
          <a:blip r:embed="rId3">
            <a:alphaModFix/>
          </a:blip>
          <a:srcRect l="33767" r="22635"/>
          <a:stretch/>
        </p:blipFill>
        <p:spPr>
          <a:xfrm>
            <a:off x="307840" y="321732"/>
            <a:ext cx="3793472" cy="4111323"/>
          </a:xfrm>
          <a:prstGeom prst="rect">
            <a:avLst/>
          </a:prstGeom>
          <a:noFill/>
          <a:ln>
            <a:noFill/>
          </a:ln>
        </p:spPr>
      </p:pic>
      <p:pic>
        <p:nvPicPr>
          <p:cNvPr id="288" name="Google Shape;288;p27"/>
          <p:cNvPicPr preferRelativeResize="0"/>
          <p:nvPr/>
        </p:nvPicPr>
        <p:blipFill rotWithShape="1">
          <a:blip r:embed="rId4">
            <a:alphaModFix/>
          </a:blip>
          <a:srcRect r="1" b="29409"/>
          <a:stretch/>
        </p:blipFill>
        <p:spPr>
          <a:xfrm>
            <a:off x="4194959" y="321734"/>
            <a:ext cx="3797570" cy="2010551"/>
          </a:xfrm>
          <a:prstGeom prst="rect">
            <a:avLst/>
          </a:prstGeom>
          <a:noFill/>
          <a:ln>
            <a:noFill/>
          </a:ln>
        </p:spPr>
      </p:pic>
      <p:pic>
        <p:nvPicPr>
          <p:cNvPr id="289" name="Google Shape;289;p27"/>
          <p:cNvPicPr preferRelativeResize="0"/>
          <p:nvPr/>
        </p:nvPicPr>
        <p:blipFill rotWithShape="1">
          <a:blip r:embed="rId5">
            <a:alphaModFix/>
          </a:blip>
          <a:srcRect t="22370" r="1" b="6874"/>
          <a:stretch/>
        </p:blipFill>
        <p:spPr>
          <a:xfrm>
            <a:off x="4190180" y="2422097"/>
            <a:ext cx="3794760" cy="2013804"/>
          </a:xfrm>
          <a:prstGeom prst="rect">
            <a:avLst/>
          </a:prstGeom>
          <a:noFill/>
          <a:ln>
            <a:noFill/>
          </a:ln>
        </p:spPr>
      </p:pic>
      <p:pic>
        <p:nvPicPr>
          <p:cNvPr id="290" name="Google Shape;290;p27"/>
          <p:cNvPicPr preferRelativeResize="0"/>
          <p:nvPr/>
        </p:nvPicPr>
        <p:blipFill rotWithShape="1">
          <a:blip r:embed="rId6">
            <a:alphaModFix/>
          </a:blip>
          <a:srcRect l="30020" r="13859"/>
          <a:stretch/>
        </p:blipFill>
        <p:spPr>
          <a:xfrm>
            <a:off x="8086176" y="321733"/>
            <a:ext cx="3797984" cy="4111321"/>
          </a:xfrm>
          <a:prstGeom prst="rect">
            <a:avLst/>
          </a:prstGeom>
          <a:noFill/>
          <a:ln>
            <a:noFill/>
          </a:ln>
        </p:spPr>
      </p:pic>
      <p:pic>
        <p:nvPicPr>
          <p:cNvPr id="291" name="Google Shape;291;p27"/>
          <p:cNvPicPr preferRelativeResize="0"/>
          <p:nvPr/>
        </p:nvPicPr>
        <p:blipFill rotWithShape="1">
          <a:blip r:embed="rId7">
            <a:alphaModFix/>
          </a:blip>
          <a:srcRect t="4810" r="1" b="24547"/>
          <a:stretch/>
        </p:blipFill>
        <p:spPr>
          <a:xfrm>
            <a:off x="307840" y="4525715"/>
            <a:ext cx="3794760" cy="2010551"/>
          </a:xfrm>
          <a:prstGeom prst="rect">
            <a:avLst/>
          </a:prstGeom>
          <a:noFill/>
          <a:ln>
            <a:noFill/>
          </a:ln>
        </p:spPr>
      </p:pic>
      <p:cxnSp>
        <p:nvCxnSpPr>
          <p:cNvPr id="292" name="Google Shape;292;p27"/>
          <p:cNvCxnSpPr/>
          <p:nvPr/>
        </p:nvCxnSpPr>
        <p:spPr>
          <a:xfrm>
            <a:off x="4719934" y="5694097"/>
            <a:ext cx="5486400" cy="0"/>
          </a:xfrm>
          <a:prstGeom prst="straightConnector1">
            <a:avLst/>
          </a:prstGeom>
          <a:noFill/>
          <a:ln w="15875" cap="flat" cmpd="sng">
            <a:solidFill>
              <a:srgbClr val="D9D9D9"/>
            </a:solidFill>
            <a:prstDash val="solid"/>
            <a:miter lim="800000"/>
            <a:headEnd type="none" w="sm" len="sm"/>
            <a:tailEnd type="none" w="sm" len="sm"/>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8"/>
          <p:cNvSpPr txBox="1">
            <a:spLocks noGrp="1"/>
          </p:cNvSpPr>
          <p:nvPr>
            <p:ph idx="1"/>
          </p:nvPr>
        </p:nvSpPr>
        <p:spPr>
          <a:xfrm>
            <a:off x="381000" y="1044575"/>
            <a:ext cx="11506200" cy="548005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Group formed with consent of corporate and institutions present under four themes</a:t>
            </a:r>
            <a:endParaRPr/>
          </a:p>
          <a:p>
            <a:pPr marL="0" lvl="0" indent="0" algn="l" rtl="0">
              <a:lnSpc>
                <a:spcPct val="90000"/>
              </a:lnSpc>
              <a:spcBef>
                <a:spcPts val="1000"/>
              </a:spcBef>
              <a:spcAft>
                <a:spcPts val="0"/>
              </a:spcAft>
              <a:buClr>
                <a:schemeClr val="dk1"/>
              </a:buClr>
              <a:buSzPts val="2800"/>
              <a:buNone/>
            </a:pPr>
            <a:endParaRPr/>
          </a:p>
        </p:txBody>
      </p:sp>
      <p:sp>
        <p:nvSpPr>
          <p:cNvPr id="298" name="Google Shape;298;p28"/>
          <p:cNvSpPr/>
          <p:nvPr/>
        </p:nvSpPr>
        <p:spPr>
          <a:xfrm>
            <a:off x="-1286958" y="185737"/>
            <a:ext cx="14945808"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0" cap="none" dirty="0">
                <a:solidFill>
                  <a:schemeClr val="dk1"/>
                </a:solidFill>
                <a:latin typeface="Calibri"/>
                <a:ea typeface="Calibri"/>
                <a:cs typeface="Calibri"/>
                <a:sym typeface="Calibri"/>
              </a:rPr>
              <a:t>JOURNEY FOR GAUTAM BUDHA SOCIETY FOR SOCIAL WELFARE</a:t>
            </a:r>
            <a:endParaRPr dirty="0"/>
          </a:p>
        </p:txBody>
      </p:sp>
      <p:sp>
        <p:nvSpPr>
          <p:cNvPr id="299" name="Google Shape;299;p28"/>
          <p:cNvSpPr txBox="1"/>
          <p:nvPr/>
        </p:nvSpPr>
        <p:spPr>
          <a:xfrm>
            <a:off x="0" y="4839473"/>
            <a:ext cx="3200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Education &amp; Skill Development</a:t>
            </a:r>
            <a:endParaRPr/>
          </a:p>
        </p:txBody>
      </p:sp>
      <p:sp>
        <p:nvSpPr>
          <p:cNvPr id="300" name="Google Shape;300;p28"/>
          <p:cNvSpPr txBox="1"/>
          <p:nvPr/>
        </p:nvSpPr>
        <p:spPr>
          <a:xfrm>
            <a:off x="3240881" y="4905375"/>
            <a:ext cx="268605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Women Empowerment &amp; Sanitation​</a:t>
            </a:r>
            <a:endParaRPr/>
          </a:p>
        </p:txBody>
      </p:sp>
      <p:sp>
        <p:nvSpPr>
          <p:cNvPr id="301" name="Google Shape;301;p28"/>
          <p:cNvSpPr txBox="1"/>
          <p:nvPr/>
        </p:nvSpPr>
        <p:spPr>
          <a:xfrm>
            <a:off x="6434136" y="4905375"/>
            <a:ext cx="268605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Preventive Healthcare &amp; Malnutrition​</a:t>
            </a:r>
            <a:endParaRPr/>
          </a:p>
        </p:txBody>
      </p:sp>
      <p:sp>
        <p:nvSpPr>
          <p:cNvPr id="302" name="Google Shape;302;p28"/>
          <p:cNvSpPr txBox="1"/>
          <p:nvPr/>
        </p:nvSpPr>
        <p:spPr>
          <a:xfrm>
            <a:off x="9255900" y="4876800"/>
            <a:ext cx="304323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Environment Sustainability &amp; Clean Water​</a:t>
            </a:r>
            <a:endParaRPr/>
          </a:p>
        </p:txBody>
      </p:sp>
      <p:pic>
        <p:nvPicPr>
          <p:cNvPr id="303" name="Google Shape;303;p28"/>
          <p:cNvPicPr preferRelativeResize="0"/>
          <p:nvPr/>
        </p:nvPicPr>
        <p:blipFill rotWithShape="1">
          <a:blip r:embed="rId3">
            <a:alphaModFix/>
          </a:blip>
          <a:srcRect/>
          <a:stretch/>
        </p:blipFill>
        <p:spPr>
          <a:xfrm>
            <a:off x="43404" y="3115823"/>
            <a:ext cx="2914650" cy="1629048"/>
          </a:xfrm>
          <a:prstGeom prst="rect">
            <a:avLst/>
          </a:prstGeom>
          <a:noFill/>
          <a:ln>
            <a:noFill/>
          </a:ln>
        </p:spPr>
      </p:pic>
      <p:pic>
        <p:nvPicPr>
          <p:cNvPr id="304" name="Google Shape;304;p28"/>
          <p:cNvPicPr preferRelativeResize="0"/>
          <p:nvPr/>
        </p:nvPicPr>
        <p:blipFill rotWithShape="1">
          <a:blip r:embed="rId4">
            <a:alphaModFix/>
          </a:blip>
          <a:srcRect/>
          <a:stretch/>
        </p:blipFill>
        <p:spPr>
          <a:xfrm>
            <a:off x="3282874" y="3056840"/>
            <a:ext cx="2626847" cy="1751231"/>
          </a:xfrm>
          <a:prstGeom prst="rect">
            <a:avLst/>
          </a:prstGeom>
          <a:noFill/>
          <a:ln>
            <a:noFill/>
          </a:ln>
        </p:spPr>
      </p:pic>
      <p:pic>
        <p:nvPicPr>
          <p:cNvPr id="305" name="Google Shape;305;p28"/>
          <p:cNvPicPr preferRelativeResize="0"/>
          <p:nvPr/>
        </p:nvPicPr>
        <p:blipFill rotWithShape="1">
          <a:blip r:embed="rId5">
            <a:alphaModFix/>
          </a:blip>
          <a:srcRect/>
          <a:stretch/>
        </p:blipFill>
        <p:spPr>
          <a:xfrm>
            <a:off x="6185946" y="3056840"/>
            <a:ext cx="3048000" cy="1751231"/>
          </a:xfrm>
          <a:prstGeom prst="rect">
            <a:avLst/>
          </a:prstGeom>
          <a:noFill/>
          <a:ln>
            <a:noFill/>
          </a:ln>
        </p:spPr>
      </p:pic>
      <p:pic>
        <p:nvPicPr>
          <p:cNvPr id="306" name="Google Shape;306;p28"/>
          <p:cNvPicPr preferRelativeResize="0"/>
          <p:nvPr/>
        </p:nvPicPr>
        <p:blipFill rotWithShape="1">
          <a:blip r:embed="rId6">
            <a:alphaModFix/>
          </a:blip>
          <a:srcRect/>
          <a:stretch/>
        </p:blipFill>
        <p:spPr>
          <a:xfrm>
            <a:off x="9343018" y="3085659"/>
            <a:ext cx="2869002" cy="16680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0"/>
        <p:cNvGrpSpPr/>
        <p:nvPr/>
      </p:nvGrpSpPr>
      <p:grpSpPr>
        <a:xfrm>
          <a:off x="0" y="0"/>
          <a:ext cx="0" cy="0"/>
          <a:chOff x="0" y="0"/>
          <a:chExt cx="0" cy="0"/>
        </a:xfrm>
      </p:grpSpPr>
      <p:sp>
        <p:nvSpPr>
          <p:cNvPr id="311" name="Google Shape;311;p29"/>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2" name="Google Shape;312;p29" descr="Diwali, birthday, Christmas- there is always a good occasion to do  something good - Chalo!Travels"/>
          <p:cNvPicPr preferRelativeResize="0"/>
          <p:nvPr/>
        </p:nvPicPr>
        <p:blipFill rotWithShape="1">
          <a:blip r:embed="rId3">
            <a:alphaModFix/>
          </a:blip>
          <a:srcRect r="2" b="965"/>
          <a:stretch/>
        </p:blipFill>
        <p:spPr>
          <a:xfrm>
            <a:off x="20" y="2"/>
            <a:ext cx="7534620" cy="4197368"/>
          </a:xfrm>
          <a:custGeom>
            <a:avLst/>
            <a:gdLst/>
            <a:ahLst/>
            <a:cxnLst/>
            <a:rect l="l" t="t" r="r" b="b"/>
            <a:pathLst>
              <a:path w="7534640" h="4197368" extrusionOk="0">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a:noFill/>
          <a:ln>
            <a:noFill/>
          </a:ln>
        </p:spPr>
      </p:pic>
      <p:pic>
        <p:nvPicPr>
          <p:cNvPr id="313" name="Google Shape;313;p29" descr="Diwali Diya&quot; Images – Browse 3,621 Stock Photos, Vectors, and Video | Adobe  Stock"/>
          <p:cNvPicPr preferRelativeResize="0"/>
          <p:nvPr/>
        </p:nvPicPr>
        <p:blipFill rotWithShape="1">
          <a:blip r:embed="rId4">
            <a:alphaModFix/>
          </a:blip>
          <a:srcRect l="16944" r="16055" b="-1"/>
          <a:stretch/>
        </p:blipFill>
        <p:spPr>
          <a:xfrm>
            <a:off x="7653536" y="1"/>
            <a:ext cx="4538463" cy="3877247"/>
          </a:xfrm>
          <a:custGeom>
            <a:avLst/>
            <a:gdLst/>
            <a:ahLst/>
            <a:cxnLst/>
            <a:rect l="l" t="t" r="r" b="b"/>
            <a:pathLst>
              <a:path w="4538463" h="3877247" extrusionOk="0">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ln>
            <a:noFill/>
          </a:ln>
        </p:spPr>
      </p:pic>
      <p:pic>
        <p:nvPicPr>
          <p:cNvPr id="314" name="Google Shape;314;p29" descr="Donate on Diwali - Share Happiness | Bal Raksha Bharat India"/>
          <p:cNvPicPr preferRelativeResize="0"/>
          <p:nvPr/>
        </p:nvPicPr>
        <p:blipFill rotWithShape="1">
          <a:blip r:embed="rId5">
            <a:alphaModFix/>
          </a:blip>
          <a:srcRect l="9218" r="2" b="2"/>
          <a:stretch/>
        </p:blipFill>
        <p:spPr>
          <a:xfrm>
            <a:off x="1" y="4316255"/>
            <a:ext cx="6836850" cy="2541737"/>
          </a:xfrm>
          <a:custGeom>
            <a:avLst/>
            <a:gdLst/>
            <a:ahLst/>
            <a:cxnLst/>
            <a:rect l="l" t="t" r="r" b="b"/>
            <a:pathLst>
              <a:path w="6836850" h="2541737" extrusionOk="0">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a:noFill/>
          <a:ln>
            <a:noFill/>
          </a:ln>
        </p:spPr>
      </p:pic>
      <p:sp>
        <p:nvSpPr>
          <p:cNvPr id="315" name="Google Shape;315;p29"/>
          <p:cNvSpPr/>
          <p:nvPr/>
        </p:nvSpPr>
        <p:spPr>
          <a:xfrm>
            <a:off x="6581855" y="3996133"/>
            <a:ext cx="5505814" cy="157691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None/>
            </a:pPr>
            <a:r>
              <a:rPr lang="en-US" sz="4400" b="1" cap="none">
                <a:solidFill>
                  <a:schemeClr val="dk1"/>
                </a:solidFill>
                <a:latin typeface="Calibri"/>
                <a:ea typeface="Calibri"/>
                <a:cs typeface="Calibri"/>
                <a:sym typeface="Calibri"/>
              </a:rPr>
              <a:t>DIWALI CELEBRATION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9"/>
        <p:cNvGrpSpPr/>
        <p:nvPr/>
      </p:nvGrpSpPr>
      <p:grpSpPr>
        <a:xfrm>
          <a:off x="0" y="0"/>
          <a:ext cx="0" cy="0"/>
          <a:chOff x="0" y="0"/>
          <a:chExt cx="0" cy="0"/>
        </a:xfrm>
      </p:grpSpPr>
      <p:sp>
        <p:nvSpPr>
          <p:cNvPr id="320" name="Google Shape;320;p3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21" name="Google Shape;321;p30"/>
          <p:cNvPicPr preferRelativeResize="0"/>
          <p:nvPr/>
        </p:nvPicPr>
        <p:blipFill rotWithShape="1">
          <a:blip r:embed="rId3">
            <a:alphaModFix/>
          </a:blip>
          <a:srcRect t="30311" r="-2" b="32511"/>
          <a:stretch/>
        </p:blipFill>
        <p:spPr>
          <a:xfrm>
            <a:off x="4883025" y="10"/>
            <a:ext cx="7308975" cy="3364982"/>
          </a:xfrm>
          <a:custGeom>
            <a:avLst/>
            <a:gdLst/>
            <a:ahLst/>
            <a:cxnLst/>
            <a:rect l="l" t="t" r="r" b="b"/>
            <a:pathLst>
              <a:path w="7308975" h="3364992" extrusionOk="0">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ln>
            <a:noFill/>
          </a:ln>
        </p:spPr>
      </p:pic>
      <p:pic>
        <p:nvPicPr>
          <p:cNvPr id="322" name="Google Shape;322;p30"/>
          <p:cNvPicPr preferRelativeResize="0"/>
          <p:nvPr/>
        </p:nvPicPr>
        <p:blipFill rotWithShape="1">
          <a:blip r:embed="rId4">
            <a:alphaModFix/>
          </a:blip>
          <a:srcRect t="18641" r="-2" b="19972"/>
          <a:stretch/>
        </p:blipFill>
        <p:spPr>
          <a:xfrm>
            <a:off x="4883025" y="3493008"/>
            <a:ext cx="7308975" cy="3364992"/>
          </a:xfrm>
          <a:custGeom>
            <a:avLst/>
            <a:gdLst/>
            <a:ahLst/>
            <a:cxnLst/>
            <a:rect l="l" t="t" r="r" b="b"/>
            <a:pathLst>
              <a:path w="7308975" h="3364992" extrusionOk="0">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ln>
            <a:noFill/>
          </a:ln>
        </p:spPr>
      </p:pic>
      <p:sp>
        <p:nvSpPr>
          <p:cNvPr id="323" name="Google Shape;323;p30"/>
          <p:cNvSpPr/>
          <p:nvPr/>
        </p:nvSpPr>
        <p:spPr>
          <a:xfrm>
            <a:off x="0" y="0"/>
            <a:ext cx="6096001" cy="6858000"/>
          </a:xfrm>
          <a:custGeom>
            <a:avLst/>
            <a:gdLst/>
            <a:ahLst/>
            <a:cxnLst/>
            <a:rect l="l" t="t" r="r" b="b"/>
            <a:pathLst>
              <a:path w="6096001" h="6858000" extrusionOk="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solidFill>
            <a:schemeClr val="lt1"/>
          </a:solidFill>
          <a:ln w="9525" cap="flat" cmpd="sng">
            <a:solidFill>
              <a:srgbClr val="EFEFEF"/>
            </a:solidFill>
            <a:prstDash val="solid"/>
            <a:miter lim="800000"/>
            <a:headEnd type="none" w="sm" len="sm"/>
            <a:tailEnd type="none" w="sm" len="sm"/>
          </a:ln>
          <a:effectLst>
            <a:outerShdw blurRad="50800" dist="38100" algn="l" rotWithShape="0">
              <a:srgbClr val="D8D8D8">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24" name="Google Shape;324;p30"/>
          <p:cNvSpPr/>
          <p:nvPr/>
        </p:nvSpPr>
        <p:spPr>
          <a:xfrm>
            <a:off x="1" y="0"/>
            <a:ext cx="6087332" cy="6858000"/>
          </a:xfrm>
          <a:custGeom>
            <a:avLst/>
            <a:gdLst/>
            <a:ahLst/>
            <a:cxnLst/>
            <a:rect l="l" t="t" r="r" b="b"/>
            <a:pathLst>
              <a:path w="6087332" h="6858000" extrusionOk="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25" name="Google Shape;325;p30"/>
          <p:cNvSpPr/>
          <p:nvPr/>
        </p:nvSpPr>
        <p:spPr>
          <a:xfrm>
            <a:off x="438912" y="1524659"/>
            <a:ext cx="5019074" cy="2774088"/>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None/>
            </a:pPr>
            <a:r>
              <a:rPr lang="en-US" sz="5400" b="1" cap="none">
                <a:solidFill>
                  <a:schemeClr val="dk1"/>
                </a:solidFill>
                <a:latin typeface="Calibri"/>
                <a:ea typeface="Calibri"/>
                <a:cs typeface="Calibri"/>
                <a:sym typeface="Calibri"/>
              </a:rPr>
              <a:t>TEACHER’S DAY CELEBRATION</a:t>
            </a:r>
            <a:endParaRPr/>
          </a:p>
        </p:txBody>
      </p:sp>
      <p:sp>
        <p:nvSpPr>
          <p:cNvPr id="326" name="Google Shape;326;p30"/>
          <p:cNvSpPr/>
          <p:nvPr/>
        </p:nvSpPr>
        <p:spPr>
          <a:xfrm rot="5400000">
            <a:off x="767989"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Avenir"/>
              <a:ea typeface="Avenir"/>
              <a:cs typeface="Avenir"/>
              <a:sym typeface="Avenir"/>
            </a:endParaRPr>
          </a:p>
        </p:txBody>
      </p:sp>
      <p:sp>
        <p:nvSpPr>
          <p:cNvPr id="327" name="Google Shape;327;p30"/>
          <p:cNvSpPr/>
          <p:nvPr/>
        </p:nvSpPr>
        <p:spPr>
          <a:xfrm>
            <a:off x="489098" y="4461119"/>
            <a:ext cx="5019074"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1"/>
        <p:cNvGrpSpPr/>
        <p:nvPr/>
      </p:nvGrpSpPr>
      <p:grpSpPr>
        <a:xfrm>
          <a:off x="0" y="0"/>
          <a:ext cx="0" cy="0"/>
          <a:chOff x="0" y="0"/>
          <a:chExt cx="0" cy="0"/>
        </a:xfrm>
      </p:grpSpPr>
      <p:sp>
        <p:nvSpPr>
          <p:cNvPr id="332" name="Google Shape;332;p31"/>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3" name="Google Shape;333;p31" descr="16,730 Ganesh Stock Photos - Free &amp; Royalty-Free Stock Photos from  Dreamstime"/>
          <p:cNvPicPr preferRelativeResize="0"/>
          <p:nvPr/>
        </p:nvPicPr>
        <p:blipFill rotWithShape="1">
          <a:blip r:embed="rId3">
            <a:alphaModFix/>
          </a:blip>
          <a:srcRect t="16164" r="2" b="8700"/>
          <a:stretch/>
        </p:blipFill>
        <p:spPr>
          <a:xfrm>
            <a:off x="20" y="10"/>
            <a:ext cx="3728839" cy="4197358"/>
          </a:xfrm>
          <a:prstGeom prst="rect">
            <a:avLst/>
          </a:prstGeom>
          <a:noFill/>
          <a:ln>
            <a:noFill/>
          </a:ln>
        </p:spPr>
      </p:pic>
      <p:pic>
        <p:nvPicPr>
          <p:cNvPr id="334" name="Google Shape;334;p31" descr="A plate of fruit and flowers on a table&#10;&#10;Description automatically generated"/>
          <p:cNvPicPr preferRelativeResize="0"/>
          <p:nvPr/>
        </p:nvPicPr>
        <p:blipFill rotWithShape="1">
          <a:blip r:embed="rId4">
            <a:alphaModFix/>
          </a:blip>
          <a:srcRect l="17668" r="16452" b="-2"/>
          <a:stretch/>
        </p:blipFill>
        <p:spPr>
          <a:xfrm>
            <a:off x="3847755" y="5"/>
            <a:ext cx="3686887" cy="4197368"/>
          </a:xfrm>
          <a:custGeom>
            <a:avLst/>
            <a:gdLst/>
            <a:ahLst/>
            <a:cxnLst/>
            <a:rect l="l" t="t" r="r" b="b"/>
            <a:pathLst>
              <a:path w="3686887" h="4197368" extrusionOk="0">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a:noFill/>
          <a:ln>
            <a:noFill/>
          </a:ln>
        </p:spPr>
      </p:pic>
      <p:pic>
        <p:nvPicPr>
          <p:cNvPr id="335" name="Google Shape;335;p31" descr="A child reaching for a picture&#10;&#10;Description automatically generated"/>
          <p:cNvPicPr preferRelativeResize="0"/>
          <p:nvPr/>
        </p:nvPicPr>
        <p:blipFill rotWithShape="1">
          <a:blip r:embed="rId5">
            <a:alphaModFix/>
          </a:blip>
          <a:srcRect t="6273" b="45672"/>
          <a:stretch/>
        </p:blipFill>
        <p:spPr>
          <a:xfrm>
            <a:off x="7653541" y="1"/>
            <a:ext cx="4538463" cy="3877247"/>
          </a:xfrm>
          <a:custGeom>
            <a:avLst/>
            <a:gdLst/>
            <a:ahLst/>
            <a:cxnLst/>
            <a:rect l="l" t="t" r="r" b="b"/>
            <a:pathLst>
              <a:path w="4538463" h="3877247" extrusionOk="0">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ln>
            <a:noFill/>
          </a:ln>
        </p:spPr>
      </p:pic>
      <p:pic>
        <p:nvPicPr>
          <p:cNvPr id="336" name="Google Shape;336;p31" descr="A group of children in a classroom&#10;&#10;Description automatically generated"/>
          <p:cNvPicPr preferRelativeResize="0"/>
          <p:nvPr/>
        </p:nvPicPr>
        <p:blipFill rotWithShape="1">
          <a:blip r:embed="rId6">
            <a:alphaModFix/>
          </a:blip>
          <a:srcRect t="23097" b="25071"/>
          <a:stretch/>
        </p:blipFill>
        <p:spPr>
          <a:xfrm>
            <a:off x="20" y="4297691"/>
            <a:ext cx="6836830" cy="2560309"/>
          </a:xfrm>
          <a:custGeom>
            <a:avLst/>
            <a:gdLst/>
            <a:ahLst/>
            <a:cxnLst/>
            <a:rect l="l" t="t" r="r" b="b"/>
            <a:pathLst>
              <a:path w="6836850" h="2541737" extrusionOk="0">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a:noFill/>
          <a:ln>
            <a:noFill/>
          </a:ln>
        </p:spPr>
      </p:pic>
      <p:sp>
        <p:nvSpPr>
          <p:cNvPr id="337" name="Google Shape;337;p31"/>
          <p:cNvSpPr txBox="1">
            <a:spLocks noGrp="1"/>
          </p:cNvSpPr>
          <p:nvPr>
            <p:ph type="title"/>
          </p:nvPr>
        </p:nvSpPr>
        <p:spPr>
          <a:xfrm>
            <a:off x="6343650" y="4181474"/>
            <a:ext cx="5505814" cy="147133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Calibri"/>
              <a:buNone/>
            </a:pPr>
            <a:r>
              <a:rPr lang="en-US">
                <a:solidFill>
                  <a:schemeClr val="dk1"/>
                </a:solidFill>
                <a:latin typeface="Calibri"/>
                <a:ea typeface="Calibri"/>
                <a:cs typeface="Calibri"/>
                <a:sym typeface="Calibri"/>
              </a:rPr>
              <a:t>GANESH CHATURTHI</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4"/>
        <p:cNvGrpSpPr/>
        <p:nvPr/>
      </p:nvGrpSpPr>
      <p:grpSpPr>
        <a:xfrm>
          <a:off x="0" y="0"/>
          <a:ext cx="0" cy="0"/>
          <a:chOff x="0" y="0"/>
          <a:chExt cx="0" cy="0"/>
        </a:xfrm>
      </p:grpSpPr>
      <p:sp>
        <p:nvSpPr>
          <p:cNvPr id="95" name="Google Shape;95;p1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6" name="Google Shape;96;p14"/>
          <p:cNvSpPr/>
          <p:nvPr/>
        </p:nvSpPr>
        <p:spPr>
          <a:xfrm>
            <a:off x="2" y="0"/>
            <a:ext cx="9756601" cy="6858000"/>
          </a:xfrm>
          <a:prstGeom prst="rect">
            <a:avLst/>
          </a:prstGeom>
          <a:gradFill>
            <a:gsLst>
              <a:gs pos="0">
                <a:srgbClr val="000000">
                  <a:alpha val="0"/>
                </a:srgbClr>
              </a:gs>
              <a:gs pos="19000">
                <a:srgbClr val="000000">
                  <a:alpha val="37647"/>
                </a:srgbClr>
              </a:gs>
              <a:gs pos="35000">
                <a:srgbClr val="000000">
                  <a:alpha val="77647"/>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7" name="Google Shape;97;p14"/>
          <p:cNvSpPr txBox="1">
            <a:spLocks noGrp="1"/>
          </p:cNvSpPr>
          <p:nvPr>
            <p:ph type="title"/>
          </p:nvPr>
        </p:nvSpPr>
        <p:spPr>
          <a:xfrm>
            <a:off x="371094" y="1161288"/>
            <a:ext cx="4454906" cy="112471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4000"/>
              <a:buFont typeface="Calibri"/>
              <a:buNone/>
            </a:pPr>
            <a:r>
              <a:rPr lang="en-US" sz="4000">
                <a:solidFill>
                  <a:schemeClr val="lt1"/>
                </a:solidFill>
              </a:rPr>
              <a:t>Society Introduction </a:t>
            </a:r>
            <a:endParaRPr sz="4000">
              <a:solidFill>
                <a:schemeClr val="lt1"/>
              </a:solidFill>
            </a:endParaRPr>
          </a:p>
        </p:txBody>
      </p:sp>
      <p:sp>
        <p:nvSpPr>
          <p:cNvPr id="100" name="Google Shape;100;p14"/>
          <p:cNvSpPr txBox="1">
            <a:spLocks noGrp="1"/>
          </p:cNvSpPr>
          <p:nvPr>
            <p:ph idx="1"/>
          </p:nvPr>
        </p:nvSpPr>
        <p:spPr>
          <a:xfrm>
            <a:off x="371094" y="2718054"/>
            <a:ext cx="4363466" cy="3542538"/>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lt1"/>
              </a:buClr>
              <a:buSzPts val="1400"/>
              <a:buChar char="•"/>
            </a:pPr>
            <a:r>
              <a:rPr lang="en-US" sz="1400" i="1" dirty="0">
                <a:solidFill>
                  <a:schemeClr val="lt1"/>
                </a:solidFill>
                <a:latin typeface="Calibri"/>
                <a:ea typeface="Calibri"/>
                <a:cs typeface="Calibri"/>
                <a:sym typeface="Calibri"/>
              </a:rPr>
              <a:t>Welcome to the Gautam Buddha Society The " Gautam </a:t>
            </a:r>
            <a:r>
              <a:rPr lang="en-US" sz="1400" i="1" dirty="0" err="1">
                <a:solidFill>
                  <a:schemeClr val="lt1"/>
                </a:solidFill>
                <a:latin typeface="Calibri"/>
                <a:ea typeface="Calibri"/>
                <a:cs typeface="Calibri"/>
                <a:sym typeface="Calibri"/>
              </a:rPr>
              <a:t>Budha</a:t>
            </a:r>
            <a:r>
              <a:rPr lang="en-US" sz="1400" i="1" dirty="0">
                <a:solidFill>
                  <a:schemeClr val="lt1"/>
                </a:solidFill>
                <a:latin typeface="Calibri"/>
                <a:ea typeface="Calibri"/>
                <a:cs typeface="Calibri"/>
                <a:sym typeface="Calibri"/>
              </a:rPr>
              <a:t> Society for Social Welfare " was registered on 30th April 2016. The main motto of the society is to promotes welfare activities in relation to sustainable and equitable development. And we run three educational institutions in Kasna, Sector 10 and Sector 17 Noida. And also going to organize health camps in these community.</a:t>
            </a:r>
            <a:endParaRPr sz="1400" dirty="0">
              <a:solidFill>
                <a:schemeClr val="lt1"/>
              </a:solidFill>
              <a:latin typeface="Calibri"/>
              <a:ea typeface="Calibri"/>
              <a:cs typeface="Calibri"/>
              <a:sym typeface="Calibri"/>
            </a:endParaRPr>
          </a:p>
          <a:p>
            <a:pPr marL="228600" lvl="0" indent="-228600" algn="l" rtl="0">
              <a:lnSpc>
                <a:spcPct val="90000"/>
              </a:lnSpc>
              <a:spcBef>
                <a:spcPts val="1000"/>
              </a:spcBef>
              <a:spcAft>
                <a:spcPts val="0"/>
              </a:spcAft>
              <a:buClr>
                <a:schemeClr val="lt1"/>
              </a:buClr>
              <a:buSzPts val="1400"/>
              <a:buChar char="•"/>
            </a:pPr>
            <a:r>
              <a:rPr lang="en-US" sz="1400" i="1" dirty="0">
                <a:solidFill>
                  <a:schemeClr val="lt1"/>
                </a:solidFill>
                <a:latin typeface="Calibri"/>
                <a:ea typeface="Calibri"/>
                <a:cs typeface="Calibri"/>
                <a:sym typeface="Calibri"/>
              </a:rPr>
              <a:t>we strive to promote peace, compassion, and mindfulness in our community. Our mission is to spread the teachings of Gautam Buddha and help individuals find inner peace and happiness through meditation and self-reflection.</a:t>
            </a:r>
            <a:endParaRPr sz="1400" dirty="0">
              <a:solidFill>
                <a:schemeClr val="lt1"/>
              </a:solidFill>
              <a:latin typeface="Calibri"/>
              <a:ea typeface="Calibri"/>
              <a:cs typeface="Calibri"/>
              <a:sym typeface="Calibri"/>
            </a:endParaRPr>
          </a:p>
          <a:p>
            <a:pPr marL="228600" lvl="0" indent="-228600" algn="l" rtl="0">
              <a:lnSpc>
                <a:spcPct val="90000"/>
              </a:lnSpc>
              <a:spcBef>
                <a:spcPts val="1000"/>
              </a:spcBef>
              <a:spcAft>
                <a:spcPts val="0"/>
              </a:spcAft>
              <a:buClr>
                <a:schemeClr val="lt1"/>
              </a:buClr>
              <a:buSzPts val="1400"/>
              <a:buChar char="•"/>
            </a:pPr>
            <a:r>
              <a:rPr lang="en-US" sz="1400" i="1" dirty="0">
                <a:solidFill>
                  <a:schemeClr val="lt1"/>
                </a:solidFill>
                <a:latin typeface="Calibri"/>
                <a:ea typeface="Calibri"/>
                <a:cs typeface="Calibri"/>
                <a:sym typeface="Calibri"/>
              </a:rPr>
              <a:t>Our society is dedicated to creating a supportive and inclusive environment for all members, regardless of their background or beliefs. We believe that by coming together and sharing our experiences, we can learn from each other and grow as individual</a:t>
            </a:r>
            <a:endParaRPr sz="1400" dirty="0">
              <a:solidFill>
                <a:schemeClr val="lt1"/>
              </a:solidFill>
              <a:latin typeface="Calibri"/>
              <a:ea typeface="Calibri"/>
              <a:cs typeface="Calibri"/>
              <a:sym typeface="Calibri"/>
            </a:endParaRPr>
          </a:p>
          <a:p>
            <a:pPr marL="228600" lvl="0" indent="-158750" algn="l" rtl="0">
              <a:lnSpc>
                <a:spcPct val="90000"/>
              </a:lnSpc>
              <a:spcBef>
                <a:spcPts val="1000"/>
              </a:spcBef>
              <a:spcAft>
                <a:spcPts val="0"/>
              </a:spcAft>
              <a:buClr>
                <a:schemeClr val="dk1"/>
              </a:buClr>
              <a:buSzPts val="1100"/>
              <a:buNone/>
            </a:pPr>
            <a:endParaRPr sz="1100" dirty="0">
              <a:solidFill>
                <a:schemeClr val="lt1"/>
              </a:solidFill>
              <a:latin typeface="Arial"/>
              <a:ea typeface="Arial"/>
              <a:cs typeface="Arial"/>
              <a:sym typeface="Arial"/>
            </a:endParaRPr>
          </a:p>
        </p:txBody>
      </p:sp>
      <p:sp>
        <p:nvSpPr>
          <p:cNvPr id="98" name="Google Shape;98;p14"/>
          <p:cNvSpPr/>
          <p:nvPr/>
        </p:nvSpPr>
        <p:spPr>
          <a:xfrm rot="5400000">
            <a:off x="662559" y="605790"/>
            <a:ext cx="73152"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9" name="Google Shape;99;p14"/>
          <p:cNvSpPr/>
          <p:nvPr/>
        </p:nvSpPr>
        <p:spPr>
          <a:xfrm>
            <a:off x="428244" y="2443480"/>
            <a:ext cx="3300984" cy="9144"/>
          </a:xfrm>
          <a:prstGeom prst="rect">
            <a:avLst/>
          </a:prstGeom>
          <a:solidFill>
            <a:schemeClr val="dk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01" name="Google Shape;101;p14" descr="A yellow hand holding a flower&#10;&#10;Description automatically generated"/>
          <p:cNvPicPr preferRelativeResize="0"/>
          <p:nvPr/>
        </p:nvPicPr>
        <p:blipFill rotWithShape="1">
          <a:blip r:embed="rId3">
            <a:alphaModFix amt="70000"/>
          </a:blip>
          <a:srcRect/>
          <a:stretch/>
        </p:blipFill>
        <p:spPr>
          <a:xfrm>
            <a:off x="6096000" y="172803"/>
            <a:ext cx="5895107" cy="647996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32"/>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u="sng"/>
              <a:t>WORK DONE BY GBSSW TEAM:-</a:t>
            </a:r>
            <a:endParaRPr b="1" u="sng"/>
          </a:p>
        </p:txBody>
      </p:sp>
      <p:sp>
        <p:nvSpPr>
          <p:cNvPr id="343" name="Google Shape;343;p32"/>
          <p:cNvSpPr txBox="1">
            <a:spLocks noGrp="1"/>
          </p:cNvSpPr>
          <p:nvPr>
            <p:ph idx="1"/>
          </p:nvPr>
        </p:nvSpPr>
        <p:spPr>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b="1" u="sng" dirty="0"/>
              <a:t>TEAM MEMBERS:-</a:t>
            </a:r>
            <a:endParaRPr b="1" u="sng" dirty="0"/>
          </a:p>
          <a:p>
            <a:pPr marL="0" lvl="0" indent="0" algn="l" rtl="0">
              <a:spcBef>
                <a:spcPts val="1000"/>
              </a:spcBef>
              <a:spcAft>
                <a:spcPts val="0"/>
              </a:spcAft>
              <a:buNone/>
            </a:pPr>
            <a:endParaRPr dirty="0"/>
          </a:p>
          <a:p>
            <a:pPr marL="457200" lvl="0" indent="-342900" algn="l" rtl="0">
              <a:spcBef>
                <a:spcPts val="1000"/>
              </a:spcBef>
              <a:spcAft>
                <a:spcPts val="0"/>
              </a:spcAft>
              <a:buSzPts val="1800"/>
              <a:buChar char="●"/>
            </a:pPr>
            <a:r>
              <a:rPr lang="en-US" sz="2800" b="1" dirty="0"/>
              <a:t>Team lead and manage</a:t>
            </a:r>
            <a:r>
              <a:rPr lang="en-US" sz="2800" dirty="0"/>
              <a:t>:- Mr. Aditya (CSR coordinator) </a:t>
            </a:r>
            <a:endParaRPr sz="2800" dirty="0"/>
          </a:p>
          <a:p>
            <a:pPr marL="457200" lvl="0" indent="-342900" algn="l" rtl="0">
              <a:spcBef>
                <a:spcPts val="0"/>
              </a:spcBef>
              <a:spcAft>
                <a:spcPts val="0"/>
              </a:spcAft>
              <a:buSzPts val="1800"/>
              <a:buChar char="●"/>
            </a:pPr>
            <a:r>
              <a:rPr lang="en-US" sz="2800" b="1" dirty="0"/>
              <a:t>Consulted by</a:t>
            </a:r>
            <a:r>
              <a:rPr lang="en-US" sz="2800" dirty="0"/>
              <a:t>:- Dr. Priyanka Shrivastav </a:t>
            </a:r>
            <a:endParaRPr sz="2800" dirty="0"/>
          </a:p>
          <a:p>
            <a:pPr marL="457200" lvl="0" indent="-342900" algn="l" rtl="0">
              <a:spcBef>
                <a:spcPts val="0"/>
              </a:spcBef>
              <a:spcAft>
                <a:spcPts val="0"/>
              </a:spcAft>
              <a:buSzPts val="1800"/>
              <a:buChar char="●"/>
            </a:pPr>
            <a:r>
              <a:rPr lang="en-US" sz="2800" b="1" dirty="0"/>
              <a:t>Interns</a:t>
            </a:r>
            <a:r>
              <a:rPr lang="en-US" sz="2800" dirty="0"/>
              <a:t>:- Nashrah Ali Siddiqui, Muskaan Sharma and Mohd. Shad Qureshi</a:t>
            </a:r>
            <a:endParaRPr sz="2800" dirty="0"/>
          </a:p>
          <a:p>
            <a:pPr marL="457200" lvl="0" indent="-342900" algn="l" rtl="0">
              <a:spcBef>
                <a:spcPts val="0"/>
              </a:spcBef>
              <a:spcAft>
                <a:spcPts val="0"/>
              </a:spcAft>
              <a:buSzPts val="1800"/>
              <a:buChar char="●"/>
            </a:pPr>
            <a:r>
              <a:rPr lang="en-US" sz="2800" dirty="0"/>
              <a:t> </a:t>
            </a:r>
            <a:r>
              <a:rPr lang="en-US" sz="2800" b="1" dirty="0"/>
              <a:t>Assistant work done by</a:t>
            </a:r>
            <a:r>
              <a:rPr lang="en-US" sz="2800" dirty="0"/>
              <a:t>:- Mr. Lalit Kumar</a:t>
            </a:r>
            <a:endParaRPr sz="2800" dirty="0"/>
          </a:p>
          <a:p>
            <a:pPr marL="0" lvl="0" indent="0" algn="l" rtl="0">
              <a:spcBef>
                <a:spcPts val="1000"/>
              </a:spcBef>
              <a:spcAft>
                <a:spcPts val="0"/>
              </a:spcAft>
              <a:buNone/>
            </a:pPr>
            <a:endParaRPr sz="2800" dirty="0"/>
          </a:p>
          <a:p>
            <a:pPr marL="0" lvl="0" indent="0" algn="l" rtl="0">
              <a:spcBef>
                <a:spcPts val="1000"/>
              </a:spcBef>
              <a:spcAft>
                <a:spcPts val="0"/>
              </a:spcAft>
              <a:buNone/>
            </a:pP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33"/>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u="sng"/>
              <a:t>September 13,2023</a:t>
            </a:r>
            <a:endParaRPr b="1" u="sng"/>
          </a:p>
        </p:txBody>
      </p:sp>
      <p:sp>
        <p:nvSpPr>
          <p:cNvPr id="349" name="Google Shape;349;p33"/>
          <p:cNvSpPr txBox="1">
            <a:spLocks noGrp="1"/>
          </p:cNvSpPr>
          <p:nvPr>
            <p:ph idx="1"/>
          </p:nvPr>
        </p:nvSpPr>
        <p:spPr>
          <a:prstGeom prst="rect">
            <a:avLst/>
          </a:prstGeom>
        </p:spPr>
        <p:txBody>
          <a:bodyPr spcFirstLastPara="1" wrap="square" lIns="91425" tIns="45700" rIns="91425" bIns="45700" anchor="t" anchorCtr="0">
            <a:normAutofit fontScale="85000" lnSpcReduction="10000"/>
          </a:bodyPr>
          <a:lstStyle/>
          <a:p>
            <a:pPr marL="0" lvl="0" indent="0" algn="l" rtl="0">
              <a:lnSpc>
                <a:spcPct val="107916"/>
              </a:lnSpc>
              <a:spcBef>
                <a:spcPts val="0"/>
              </a:spcBef>
              <a:spcAft>
                <a:spcPts val="0"/>
              </a:spcAft>
              <a:buNone/>
            </a:pPr>
            <a:endParaRPr sz="1800" b="1" dirty="0"/>
          </a:p>
          <a:p>
            <a:pPr marL="0" lvl="0" indent="0" algn="l" rtl="0">
              <a:lnSpc>
                <a:spcPct val="107916"/>
              </a:lnSpc>
              <a:spcBef>
                <a:spcPts val="800"/>
              </a:spcBef>
              <a:spcAft>
                <a:spcPts val="0"/>
              </a:spcAft>
              <a:buNone/>
            </a:pPr>
            <a:endParaRPr sz="1800" b="1" dirty="0"/>
          </a:p>
          <a:p>
            <a:pPr marL="0" lvl="0" indent="0" algn="l" rtl="0">
              <a:lnSpc>
                <a:spcPct val="107916"/>
              </a:lnSpc>
              <a:spcBef>
                <a:spcPts val="800"/>
              </a:spcBef>
              <a:spcAft>
                <a:spcPts val="0"/>
              </a:spcAft>
              <a:buNone/>
            </a:pPr>
            <a:endParaRPr sz="1800" b="1" dirty="0"/>
          </a:p>
          <a:p>
            <a:pPr marL="0" lvl="0" indent="0" algn="l" rtl="0">
              <a:lnSpc>
                <a:spcPct val="107916"/>
              </a:lnSpc>
              <a:spcBef>
                <a:spcPts val="800"/>
              </a:spcBef>
              <a:spcAft>
                <a:spcPts val="0"/>
              </a:spcAft>
              <a:buNone/>
            </a:pPr>
            <a:endParaRPr sz="1800" b="1" dirty="0"/>
          </a:p>
          <a:p>
            <a:pPr marL="0" lvl="0" indent="0" algn="l" rtl="0">
              <a:lnSpc>
                <a:spcPct val="107916"/>
              </a:lnSpc>
              <a:spcBef>
                <a:spcPts val="800"/>
              </a:spcBef>
              <a:spcAft>
                <a:spcPts val="0"/>
              </a:spcAft>
              <a:buNone/>
            </a:pPr>
            <a:endParaRPr sz="1800" b="1" dirty="0"/>
          </a:p>
          <a:p>
            <a:pPr marL="0" lvl="0" indent="0" algn="l" rtl="0">
              <a:lnSpc>
                <a:spcPct val="107916"/>
              </a:lnSpc>
              <a:spcBef>
                <a:spcPts val="800"/>
              </a:spcBef>
              <a:spcAft>
                <a:spcPts val="0"/>
              </a:spcAft>
              <a:buClr>
                <a:schemeClr val="dk1"/>
              </a:buClr>
              <a:buSzPts val="1100"/>
              <a:buFont typeface="Arial"/>
              <a:buNone/>
            </a:pPr>
            <a:endParaRPr lang="en-US" sz="1800" b="1" dirty="0"/>
          </a:p>
          <a:p>
            <a:pPr marL="0" lvl="0" indent="0" algn="l" rtl="0">
              <a:lnSpc>
                <a:spcPct val="107916"/>
              </a:lnSpc>
              <a:spcBef>
                <a:spcPts val="800"/>
              </a:spcBef>
              <a:spcAft>
                <a:spcPts val="0"/>
              </a:spcAft>
              <a:buClr>
                <a:schemeClr val="dk1"/>
              </a:buClr>
              <a:buSzPts val="1100"/>
              <a:buFont typeface="Arial"/>
              <a:buNone/>
            </a:pPr>
            <a:endParaRPr sz="1800" b="1" dirty="0"/>
          </a:p>
          <a:p>
            <a:pPr marL="457200" lvl="0" indent="-342900" algn="l" rtl="0">
              <a:lnSpc>
                <a:spcPct val="107916"/>
              </a:lnSpc>
              <a:spcBef>
                <a:spcPts val="800"/>
              </a:spcBef>
              <a:spcAft>
                <a:spcPts val="0"/>
              </a:spcAft>
              <a:buSzPts val="1800"/>
              <a:buFont typeface="Noto Sans Symbols"/>
              <a:buChar char="●"/>
            </a:pPr>
            <a:endParaRPr lang="en-US" sz="2600" dirty="0"/>
          </a:p>
          <a:p>
            <a:pPr marL="457200" lvl="0" indent="-342900" algn="l" rtl="0">
              <a:lnSpc>
                <a:spcPct val="107916"/>
              </a:lnSpc>
              <a:spcBef>
                <a:spcPts val="800"/>
              </a:spcBef>
              <a:spcAft>
                <a:spcPts val="0"/>
              </a:spcAft>
              <a:buSzPts val="1800"/>
              <a:buFont typeface="Noto Sans Symbols"/>
              <a:buChar char="●"/>
            </a:pPr>
            <a:r>
              <a:rPr lang="en-US" sz="2600" dirty="0"/>
              <a:t>To do a centre visit and provide the people there with homoeopathic treatment and medicines .</a:t>
            </a:r>
            <a:endParaRPr sz="2600" dirty="0"/>
          </a:p>
          <a:p>
            <a:pPr marL="457200" lvl="0" indent="-342900" algn="l" rtl="0">
              <a:lnSpc>
                <a:spcPct val="107916"/>
              </a:lnSpc>
              <a:spcBef>
                <a:spcPts val="0"/>
              </a:spcBef>
              <a:spcAft>
                <a:spcPts val="0"/>
              </a:spcAft>
              <a:buSzPts val="1800"/>
              <a:buFont typeface="Noto Sans Symbols"/>
              <a:buChar char="●"/>
            </a:pPr>
            <a:r>
              <a:rPr lang="en-US" sz="2600" dirty="0"/>
              <a:t>To do a check up for the previous patients that the doctor gave treatment earlier</a:t>
            </a:r>
            <a:endParaRPr sz="2600" dirty="0"/>
          </a:p>
          <a:p>
            <a:pPr marL="457200" lvl="0" indent="-342900" algn="l" rtl="0">
              <a:lnSpc>
                <a:spcPct val="107916"/>
              </a:lnSpc>
              <a:spcBef>
                <a:spcPts val="800"/>
              </a:spcBef>
              <a:spcAft>
                <a:spcPts val="0"/>
              </a:spcAft>
              <a:buSzPts val="1800"/>
              <a:buFont typeface="Noto Sans Symbols"/>
              <a:buChar char="●"/>
            </a:pPr>
            <a:r>
              <a:rPr lang="en-US" sz="2600" dirty="0"/>
              <a:t>We provided consultation to 60 people in total both the children and their parents.</a:t>
            </a:r>
            <a:endParaRPr sz="2600" dirty="0"/>
          </a:p>
          <a:p>
            <a:pPr marL="0" lvl="0" indent="0" algn="l" rtl="0">
              <a:spcBef>
                <a:spcPts val="1000"/>
              </a:spcBef>
              <a:spcAft>
                <a:spcPts val="0"/>
              </a:spcAft>
              <a:buNone/>
            </a:pPr>
            <a:endParaRPr sz="2600" dirty="0"/>
          </a:p>
        </p:txBody>
      </p:sp>
      <p:pic>
        <p:nvPicPr>
          <p:cNvPr id="350" name="Google Shape;350;p33"/>
          <p:cNvPicPr preferRelativeResize="0"/>
          <p:nvPr/>
        </p:nvPicPr>
        <p:blipFill>
          <a:blip r:embed="rId3">
            <a:alphaModFix/>
          </a:blip>
          <a:stretch>
            <a:fillRect/>
          </a:stretch>
        </p:blipFill>
        <p:spPr>
          <a:xfrm>
            <a:off x="1905000" y="1350476"/>
            <a:ext cx="5238925" cy="2527525"/>
          </a:xfrm>
          <a:prstGeom prst="rect">
            <a:avLst/>
          </a:prstGeom>
          <a:noFill/>
          <a:ln>
            <a:noFill/>
          </a:ln>
        </p:spPr>
      </p:pic>
      <p:pic>
        <p:nvPicPr>
          <p:cNvPr id="351" name="Google Shape;351;p33"/>
          <p:cNvPicPr preferRelativeResize="0"/>
          <p:nvPr/>
        </p:nvPicPr>
        <p:blipFill>
          <a:blip r:embed="rId4">
            <a:alphaModFix/>
          </a:blip>
          <a:stretch>
            <a:fillRect/>
          </a:stretch>
        </p:blipFill>
        <p:spPr>
          <a:xfrm>
            <a:off x="7315200" y="1350476"/>
            <a:ext cx="3810000" cy="2641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34"/>
          <p:cNvSpPr txBox="1">
            <a:spLocks noGrp="1"/>
          </p:cNvSpPr>
          <p:nvPr>
            <p:ph type="title"/>
          </p:nvPr>
        </p:nvSpPr>
        <p:spPr>
          <a:xfrm>
            <a:off x="13572150" y="-29175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357" name="Google Shape;357;p34"/>
          <p:cNvSpPr txBox="1">
            <a:spLocks noGrp="1"/>
          </p:cNvSpPr>
          <p:nvPr>
            <p:ph idx="1"/>
          </p:nvPr>
        </p:nvSpPr>
        <p:spPr>
          <a:xfrm>
            <a:off x="864475" y="265500"/>
            <a:ext cx="10515600" cy="6518100"/>
          </a:xfrm>
          <a:prstGeom prst="rect">
            <a:avLst/>
          </a:prstGeom>
        </p:spPr>
        <p:txBody>
          <a:bodyPr spcFirstLastPara="1" wrap="square" lIns="91425" tIns="45700" rIns="91425" bIns="45700" anchor="t" anchorCtr="0">
            <a:normAutofit/>
          </a:bodyPr>
          <a:lstStyle/>
          <a:p>
            <a:pPr marL="0" lvl="0" indent="0" algn="l" rtl="0">
              <a:lnSpc>
                <a:spcPct val="107916"/>
              </a:lnSpc>
              <a:spcBef>
                <a:spcPts val="0"/>
              </a:spcBef>
              <a:spcAft>
                <a:spcPts val="0"/>
              </a:spcAft>
              <a:buNone/>
            </a:pPr>
            <a:endParaRPr sz="1800" dirty="0"/>
          </a:p>
          <a:p>
            <a:pPr marL="0" lvl="0" indent="0" algn="l" rtl="0">
              <a:lnSpc>
                <a:spcPct val="107916"/>
              </a:lnSpc>
              <a:spcBef>
                <a:spcPts val="800"/>
              </a:spcBef>
              <a:spcAft>
                <a:spcPts val="0"/>
              </a:spcAft>
              <a:buNone/>
            </a:pPr>
            <a:endParaRPr sz="1800" dirty="0"/>
          </a:p>
          <a:p>
            <a:pPr marL="0" lvl="0" indent="0" algn="l" rtl="0">
              <a:lnSpc>
                <a:spcPct val="107916"/>
              </a:lnSpc>
              <a:spcBef>
                <a:spcPts val="800"/>
              </a:spcBef>
              <a:spcAft>
                <a:spcPts val="0"/>
              </a:spcAft>
              <a:buNone/>
            </a:pPr>
            <a:endParaRPr sz="1800" dirty="0"/>
          </a:p>
          <a:p>
            <a:pPr marL="0" lvl="0" indent="0" algn="l" rtl="0">
              <a:lnSpc>
                <a:spcPct val="107916"/>
              </a:lnSpc>
              <a:spcBef>
                <a:spcPts val="800"/>
              </a:spcBef>
              <a:spcAft>
                <a:spcPts val="0"/>
              </a:spcAft>
              <a:buNone/>
            </a:pPr>
            <a:endParaRPr sz="1800" dirty="0"/>
          </a:p>
          <a:p>
            <a:pPr marL="0" lvl="0" indent="0" algn="l" rtl="0">
              <a:lnSpc>
                <a:spcPct val="107916"/>
              </a:lnSpc>
              <a:spcBef>
                <a:spcPts val="800"/>
              </a:spcBef>
              <a:spcAft>
                <a:spcPts val="0"/>
              </a:spcAft>
              <a:buNone/>
            </a:pPr>
            <a:endParaRPr sz="1800" dirty="0"/>
          </a:p>
          <a:p>
            <a:pPr marL="0" lvl="0" indent="0" algn="l" rtl="0">
              <a:lnSpc>
                <a:spcPct val="107916"/>
              </a:lnSpc>
              <a:spcBef>
                <a:spcPts val="800"/>
              </a:spcBef>
              <a:spcAft>
                <a:spcPts val="0"/>
              </a:spcAft>
              <a:buNone/>
            </a:pPr>
            <a:endParaRPr sz="1800" dirty="0"/>
          </a:p>
          <a:p>
            <a:pPr marL="0" lvl="0" indent="0" algn="l" rtl="0">
              <a:lnSpc>
                <a:spcPct val="107916"/>
              </a:lnSpc>
              <a:spcBef>
                <a:spcPts val="800"/>
              </a:spcBef>
              <a:spcAft>
                <a:spcPts val="0"/>
              </a:spcAft>
              <a:buNone/>
            </a:pPr>
            <a:endParaRPr sz="1800" b="1" dirty="0"/>
          </a:p>
          <a:p>
            <a:pPr marL="0" lvl="0" indent="0" algn="l" rtl="0">
              <a:lnSpc>
                <a:spcPct val="107916"/>
              </a:lnSpc>
              <a:spcBef>
                <a:spcPts val="800"/>
              </a:spcBef>
              <a:spcAft>
                <a:spcPts val="0"/>
              </a:spcAft>
              <a:buClr>
                <a:schemeClr val="dk1"/>
              </a:buClr>
              <a:buSzPts val="1100"/>
              <a:buFont typeface="Arial"/>
              <a:buNone/>
            </a:pPr>
            <a:r>
              <a:rPr lang="en-US" sz="2400" b="1" dirty="0"/>
              <a:t>The following cases were covered by the doctor-</a:t>
            </a:r>
            <a:endParaRPr sz="2400" b="1" dirty="0"/>
          </a:p>
          <a:p>
            <a:pPr marL="457200" lvl="0" indent="-342900" algn="l" rtl="0">
              <a:lnSpc>
                <a:spcPct val="107916"/>
              </a:lnSpc>
              <a:spcBef>
                <a:spcPts val="800"/>
              </a:spcBef>
              <a:spcAft>
                <a:spcPts val="0"/>
              </a:spcAft>
              <a:buSzPts val="1800"/>
              <a:buFont typeface="Noto Sans Symbols"/>
              <a:buChar char="●"/>
            </a:pPr>
            <a:r>
              <a:rPr lang="en-US" sz="2400" dirty="0"/>
              <a:t>Fever </a:t>
            </a:r>
            <a:endParaRPr sz="2400" dirty="0"/>
          </a:p>
          <a:p>
            <a:pPr marL="457200" lvl="0" indent="-342900" algn="l" rtl="0">
              <a:lnSpc>
                <a:spcPct val="107916"/>
              </a:lnSpc>
              <a:spcBef>
                <a:spcPts val="0"/>
              </a:spcBef>
              <a:spcAft>
                <a:spcPts val="0"/>
              </a:spcAft>
              <a:buSzPts val="1800"/>
              <a:buFont typeface="Noto Sans Symbols"/>
              <a:buChar char="●"/>
            </a:pPr>
            <a:r>
              <a:rPr lang="en-US" sz="2400" dirty="0"/>
              <a:t>Stomach-ache</a:t>
            </a:r>
            <a:endParaRPr sz="2400" dirty="0"/>
          </a:p>
          <a:p>
            <a:pPr marL="457200" lvl="0" indent="-342900" algn="l" rtl="0">
              <a:lnSpc>
                <a:spcPct val="107916"/>
              </a:lnSpc>
              <a:spcBef>
                <a:spcPts val="0"/>
              </a:spcBef>
              <a:spcAft>
                <a:spcPts val="0"/>
              </a:spcAft>
              <a:buSzPts val="1800"/>
              <a:buFont typeface="Noto Sans Symbols"/>
              <a:buChar char="●"/>
            </a:pPr>
            <a:r>
              <a:rPr lang="en-US" sz="2400" dirty="0"/>
              <a:t>Ear pain</a:t>
            </a:r>
            <a:endParaRPr sz="2400" dirty="0"/>
          </a:p>
          <a:p>
            <a:pPr marL="457200" lvl="0" indent="-342900" algn="l" rtl="0">
              <a:lnSpc>
                <a:spcPct val="107916"/>
              </a:lnSpc>
              <a:spcBef>
                <a:spcPts val="0"/>
              </a:spcBef>
              <a:spcAft>
                <a:spcPts val="0"/>
              </a:spcAft>
              <a:buSzPts val="1800"/>
              <a:buFont typeface="Noto Sans Symbols"/>
              <a:buChar char="●"/>
            </a:pPr>
            <a:r>
              <a:rPr lang="en-US" sz="2400" dirty="0"/>
              <a:t>Dermatitis</a:t>
            </a:r>
            <a:endParaRPr sz="2400" dirty="0"/>
          </a:p>
          <a:p>
            <a:pPr marL="457200" lvl="0" indent="-342900" algn="l" rtl="0">
              <a:lnSpc>
                <a:spcPct val="107916"/>
              </a:lnSpc>
              <a:spcBef>
                <a:spcPts val="0"/>
              </a:spcBef>
              <a:spcAft>
                <a:spcPts val="0"/>
              </a:spcAft>
              <a:buSzPts val="1800"/>
              <a:buFont typeface="Noto Sans Symbols"/>
              <a:buChar char="●"/>
            </a:pPr>
            <a:r>
              <a:rPr lang="en-US" sz="2400" dirty="0" err="1"/>
              <a:t>Diarrhoea</a:t>
            </a:r>
            <a:endParaRPr sz="2400" dirty="0"/>
          </a:p>
          <a:p>
            <a:pPr marL="457200" lvl="0" indent="-342900" algn="l" rtl="0">
              <a:lnSpc>
                <a:spcPct val="107916"/>
              </a:lnSpc>
              <a:spcBef>
                <a:spcPts val="0"/>
              </a:spcBef>
              <a:spcAft>
                <a:spcPts val="0"/>
              </a:spcAft>
              <a:buSzPts val="1800"/>
              <a:buFont typeface="Noto Sans Symbols"/>
              <a:buChar char="●"/>
            </a:pPr>
            <a:r>
              <a:rPr lang="en-US" sz="2400" dirty="0"/>
              <a:t>Cervical spondylitis</a:t>
            </a:r>
            <a:endParaRPr sz="2400" dirty="0"/>
          </a:p>
          <a:p>
            <a:pPr marL="457200" lvl="0" indent="-342900" algn="l" rtl="0">
              <a:lnSpc>
                <a:spcPct val="107916"/>
              </a:lnSpc>
              <a:spcBef>
                <a:spcPts val="0"/>
              </a:spcBef>
              <a:spcAft>
                <a:spcPts val="0"/>
              </a:spcAft>
              <a:buSzPts val="1800"/>
              <a:buFont typeface="Noto Sans Symbols"/>
              <a:buChar char="●"/>
            </a:pPr>
            <a:r>
              <a:rPr lang="en-US" sz="2400" dirty="0"/>
              <a:t>Skin condition </a:t>
            </a:r>
            <a:endParaRPr sz="2400" dirty="0"/>
          </a:p>
          <a:p>
            <a:pPr marL="0" lvl="0" indent="0" algn="l" rtl="0">
              <a:spcBef>
                <a:spcPts val="1000"/>
              </a:spcBef>
              <a:spcAft>
                <a:spcPts val="0"/>
              </a:spcAft>
              <a:buNone/>
            </a:pPr>
            <a:endParaRPr dirty="0"/>
          </a:p>
        </p:txBody>
      </p:sp>
      <p:pic>
        <p:nvPicPr>
          <p:cNvPr id="358" name="Google Shape;358;p34"/>
          <p:cNvPicPr preferRelativeResize="0"/>
          <p:nvPr/>
        </p:nvPicPr>
        <p:blipFill>
          <a:blip r:embed="rId3">
            <a:alphaModFix/>
          </a:blip>
          <a:stretch>
            <a:fillRect/>
          </a:stretch>
        </p:blipFill>
        <p:spPr>
          <a:xfrm>
            <a:off x="1068550" y="126125"/>
            <a:ext cx="3941375" cy="2473000"/>
          </a:xfrm>
          <a:prstGeom prst="rect">
            <a:avLst/>
          </a:prstGeom>
          <a:noFill/>
          <a:ln>
            <a:noFill/>
          </a:ln>
        </p:spPr>
      </p:pic>
      <p:pic>
        <p:nvPicPr>
          <p:cNvPr id="359" name="Google Shape;359;p34"/>
          <p:cNvPicPr preferRelativeResize="0"/>
          <p:nvPr/>
        </p:nvPicPr>
        <p:blipFill>
          <a:blip r:embed="rId4">
            <a:alphaModFix/>
          </a:blip>
          <a:stretch>
            <a:fillRect/>
          </a:stretch>
        </p:blipFill>
        <p:spPr>
          <a:xfrm>
            <a:off x="5954125" y="126125"/>
            <a:ext cx="5109100" cy="2427025"/>
          </a:xfrm>
          <a:prstGeom prst="rect">
            <a:avLst/>
          </a:prstGeom>
          <a:noFill/>
          <a:ln>
            <a:noFill/>
          </a:ln>
        </p:spPr>
      </p:pic>
      <p:pic>
        <p:nvPicPr>
          <p:cNvPr id="7" name="Picture 6"/>
          <p:cNvPicPr/>
          <p:nvPr/>
        </p:nvPicPr>
        <p:blipFill>
          <a:blip r:embed="rId5">
            <a:extLst>
              <a:ext uri="{28A0092B-C50C-407E-A947-70E740481C1C}">
                <a14:useLocalDpi xmlns:a14="http://schemas.microsoft.com/office/drawing/2010/main" val="0"/>
              </a:ext>
            </a:extLst>
          </a:blip>
          <a:stretch>
            <a:fillRect/>
          </a:stretch>
        </p:blipFill>
        <p:spPr>
          <a:xfrm>
            <a:off x="6337498" y="3733800"/>
            <a:ext cx="5174748" cy="288192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505F6-3255-F8C1-D15B-41882854D5CF}"/>
              </a:ext>
            </a:extLst>
          </p:cNvPr>
          <p:cNvSpPr>
            <a:spLocks noGrp="1"/>
          </p:cNvSpPr>
          <p:nvPr>
            <p:ph type="title"/>
          </p:nvPr>
        </p:nvSpPr>
        <p:spPr/>
        <p:txBody>
          <a:bodyPr/>
          <a:lstStyle/>
          <a:p>
            <a:r>
              <a:rPr lang="en-IN" b="1" u="sng" dirty="0"/>
              <a:t>September 16, 2023</a:t>
            </a:r>
            <a:endParaRPr lang="en-US" b="1" u="sng" dirty="0"/>
          </a:p>
        </p:txBody>
      </p:sp>
      <p:sp>
        <p:nvSpPr>
          <p:cNvPr id="3" name="Text Placeholder 2">
            <a:extLst>
              <a:ext uri="{FF2B5EF4-FFF2-40B4-BE49-F238E27FC236}">
                <a16:creationId xmlns:a16="http://schemas.microsoft.com/office/drawing/2014/main" id="{0364A617-B2B0-16AD-DD7A-9FA3873C7F22}"/>
              </a:ext>
            </a:extLst>
          </p:cNvPr>
          <p:cNvSpPr>
            <a:spLocks noGrp="1"/>
          </p:cNvSpPr>
          <p:nvPr>
            <p:ph idx="1"/>
          </p:nvPr>
        </p:nvSpPr>
        <p:spPr>
          <a:xfrm>
            <a:off x="838200" y="1690688"/>
            <a:ext cx="10515600" cy="4351338"/>
          </a:xfrm>
        </p:spPr>
        <p:txBody>
          <a:bodyPr>
            <a:normAutofit/>
          </a:bodyPr>
          <a:lstStyle/>
          <a:p>
            <a:pPr>
              <a:buFont typeface="Arial" pitchFamily="34" charset="0"/>
              <a:buChar char="•"/>
            </a:pPr>
            <a:r>
              <a:rPr lang="en-US" sz="2400" b="1" dirty="0"/>
              <a:t>Visited to Kasna Education Centre for PTM.</a:t>
            </a:r>
          </a:p>
          <a:p>
            <a:pPr marL="114300" indent="0">
              <a:buNone/>
            </a:pPr>
            <a:r>
              <a:rPr lang="en-US" sz="2400" dirty="0"/>
              <a:t>A Parent Teacher Meeting (PTM) was conducted in the village of Kasna at Kasna Education Centre.The GBSSW team including visited Kasna Education Centre and interacted with Mansi ma’a</a:t>
            </a:r>
            <a:r>
              <a:rPr lang="en-IN" sz="2400" dirty="0"/>
              <a:t>m.</a:t>
            </a:r>
          </a:p>
          <a:p>
            <a:endParaRPr lang="en-IN" sz="2400" dirty="0"/>
          </a:p>
          <a:p>
            <a:endParaRPr lang="en-US"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581400"/>
            <a:ext cx="4953000" cy="2819400"/>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3581400"/>
            <a:ext cx="4876800" cy="2705100"/>
          </a:xfrm>
          <a:prstGeom prst="rect">
            <a:avLst/>
          </a:prstGeom>
        </p:spPr>
      </p:pic>
    </p:spTree>
    <p:extLst>
      <p:ext uri="{BB962C8B-B14F-4D97-AF65-F5344CB8AC3E}">
        <p14:creationId xmlns:p14="http://schemas.microsoft.com/office/powerpoint/2010/main" val="2306600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A3D7C-15C8-36D2-4F6D-6319AC5A5C09}"/>
              </a:ext>
            </a:extLst>
          </p:cNvPr>
          <p:cNvSpPr>
            <a:spLocks noGrp="1"/>
          </p:cNvSpPr>
          <p:nvPr>
            <p:ph type="title"/>
          </p:nvPr>
        </p:nvSpPr>
        <p:spPr>
          <a:xfrm flipH="1" flipV="1">
            <a:off x="12801600" y="-304800"/>
            <a:ext cx="1219200" cy="212725"/>
          </a:xfrm>
        </p:spPr>
        <p:txBody>
          <a:bodyPr>
            <a:normAutofit fontScale="90000"/>
          </a:bodyPr>
          <a:lstStyle/>
          <a:p>
            <a:endParaRPr lang="en-US" dirty="0"/>
          </a:p>
        </p:txBody>
      </p:sp>
      <p:sp>
        <p:nvSpPr>
          <p:cNvPr id="3" name="Text Placeholder 2">
            <a:extLst>
              <a:ext uri="{FF2B5EF4-FFF2-40B4-BE49-F238E27FC236}">
                <a16:creationId xmlns:a16="http://schemas.microsoft.com/office/drawing/2014/main" id="{C7740116-FF96-BD94-91B3-773011C148EF}"/>
              </a:ext>
            </a:extLst>
          </p:cNvPr>
          <p:cNvSpPr>
            <a:spLocks noGrp="1"/>
          </p:cNvSpPr>
          <p:nvPr>
            <p:ph idx="1"/>
          </p:nvPr>
        </p:nvSpPr>
        <p:spPr>
          <a:xfrm>
            <a:off x="838200" y="457200"/>
            <a:ext cx="10515600" cy="5719763"/>
          </a:xfrm>
        </p:spPr>
        <p:txBody>
          <a:bodyPr/>
          <a:lstStyle/>
          <a:p>
            <a:pPr marL="114300" indent="0">
              <a:buNone/>
            </a:pPr>
            <a:r>
              <a:rPr lang="en-US" dirty="0"/>
              <a:t>The meeting takes place on 4th Saturday every month in which the participation of almost all children's parents were noticed including mothers, father, and elder siblings who are daily wage workers living in the sum area of Kasna village itself. The </a:t>
            </a:r>
            <a:r>
              <a:rPr lang="en-US" dirty="0" err="1"/>
              <a:t>meetingwas</a:t>
            </a:r>
            <a:r>
              <a:rPr lang="en-US" dirty="0"/>
              <a:t> attended by the teacher who had </a:t>
            </a:r>
            <a:r>
              <a:rPr lang="en-US" dirty="0" err="1"/>
              <a:t>adiscussion</a:t>
            </a:r>
            <a:r>
              <a:rPr lang="en-US" dirty="0"/>
              <a:t> with parents about their child's progress in education.</a:t>
            </a:r>
          </a:p>
          <a:p>
            <a:pPr marL="114300" indent="0">
              <a:buNone/>
            </a:pPr>
            <a:endParaRPr lang="en-US"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3429000"/>
            <a:ext cx="5867400" cy="3124200"/>
          </a:xfrm>
          <a:prstGeom prst="rect">
            <a:avLst/>
          </a:prstGeom>
        </p:spPr>
      </p:pic>
    </p:spTree>
    <p:extLst>
      <p:ext uri="{BB962C8B-B14F-4D97-AF65-F5344CB8AC3E}">
        <p14:creationId xmlns:p14="http://schemas.microsoft.com/office/powerpoint/2010/main" val="2499401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E30E7-EAFE-8A9B-4A8A-E6768416D305}"/>
              </a:ext>
            </a:extLst>
          </p:cNvPr>
          <p:cNvSpPr>
            <a:spLocks noGrp="1"/>
          </p:cNvSpPr>
          <p:nvPr>
            <p:ph type="title"/>
          </p:nvPr>
        </p:nvSpPr>
        <p:spPr>
          <a:xfrm>
            <a:off x="12572999" y="-76199"/>
            <a:ext cx="186267" cy="152400"/>
          </a:xfrm>
        </p:spPr>
        <p:txBody>
          <a:bodyPr>
            <a:normAutofit fontScale="90000"/>
          </a:bodyPr>
          <a:lstStyle/>
          <a:p>
            <a:endParaRPr lang="en-US" dirty="0"/>
          </a:p>
        </p:txBody>
      </p:sp>
      <p:sp>
        <p:nvSpPr>
          <p:cNvPr id="3" name="Text Placeholder 2">
            <a:extLst>
              <a:ext uri="{FF2B5EF4-FFF2-40B4-BE49-F238E27FC236}">
                <a16:creationId xmlns:a16="http://schemas.microsoft.com/office/drawing/2014/main" id="{A991DEB9-CDCF-4985-A4C7-C5F2689383A7}"/>
              </a:ext>
            </a:extLst>
          </p:cNvPr>
          <p:cNvSpPr>
            <a:spLocks noGrp="1"/>
          </p:cNvSpPr>
          <p:nvPr>
            <p:ph idx="1"/>
          </p:nvPr>
        </p:nvSpPr>
        <p:spPr>
          <a:xfrm>
            <a:off x="838200" y="152400"/>
            <a:ext cx="10515600" cy="6024563"/>
          </a:xfrm>
        </p:spPr>
        <p:txBody>
          <a:bodyPr vert="horz">
            <a:normAutofit fontScale="92500" lnSpcReduction="20000"/>
          </a:bodyPr>
          <a:lstStyle/>
          <a:p>
            <a:r>
              <a:rPr lang="en-US" b="1" dirty="0"/>
              <a:t>Conducted the Homeopathy Medical Camp at Kasna Village</a:t>
            </a:r>
          </a:p>
          <a:p>
            <a:pPr marL="114300" indent="0">
              <a:buNone/>
            </a:pPr>
            <a:r>
              <a:rPr lang="en-US" dirty="0"/>
              <a:t> A Homeopathy Medical Camp was </a:t>
            </a:r>
            <a:r>
              <a:rPr lang="en-US" dirty="0" err="1"/>
              <a:t>organised</a:t>
            </a:r>
            <a:r>
              <a:rPr lang="en-US" dirty="0"/>
              <a:t> by the stakeholders of Gautam </a:t>
            </a:r>
            <a:r>
              <a:rPr lang="en-US" dirty="0" err="1"/>
              <a:t>Budha</a:t>
            </a:r>
            <a:r>
              <a:rPr lang="en-US" dirty="0"/>
              <a:t> Society for Social Welfare with the community members of Kasna Village, Greater Noida.</a:t>
            </a:r>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r>
              <a:rPr lang="en-US" dirty="0"/>
              <a:t>Initially, the team was engaged in setting up the ambulance and necessary stuff like banners, Registers, Medicines etc. </a:t>
            </a: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6347" y="2133600"/>
            <a:ext cx="8001000" cy="3048000"/>
          </a:xfrm>
          <a:prstGeom prst="rect">
            <a:avLst/>
          </a:prstGeom>
        </p:spPr>
      </p:pic>
    </p:spTree>
    <p:extLst>
      <p:ext uri="{BB962C8B-B14F-4D97-AF65-F5344CB8AC3E}">
        <p14:creationId xmlns:p14="http://schemas.microsoft.com/office/powerpoint/2010/main" val="21012460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77E3B-F57A-E4A9-B423-9456E9EE901F}"/>
              </a:ext>
            </a:extLst>
          </p:cNvPr>
          <p:cNvSpPr>
            <a:spLocks noGrp="1"/>
          </p:cNvSpPr>
          <p:nvPr>
            <p:ph type="title"/>
          </p:nvPr>
        </p:nvSpPr>
        <p:spPr>
          <a:xfrm>
            <a:off x="12344400" y="0"/>
            <a:ext cx="152400" cy="242888"/>
          </a:xfrm>
        </p:spPr>
        <p:txBody>
          <a:bodyPr>
            <a:normAutofit fontScale="90000"/>
          </a:bodyPr>
          <a:lstStyle/>
          <a:p>
            <a:endParaRPr lang="en-US" dirty="0"/>
          </a:p>
        </p:txBody>
      </p:sp>
      <p:sp>
        <p:nvSpPr>
          <p:cNvPr id="3" name="Text Placeholder 2">
            <a:extLst>
              <a:ext uri="{FF2B5EF4-FFF2-40B4-BE49-F238E27FC236}">
                <a16:creationId xmlns:a16="http://schemas.microsoft.com/office/drawing/2014/main" id="{C4546FCE-3FDD-5B71-2E08-CADA7391C2B5}"/>
              </a:ext>
            </a:extLst>
          </p:cNvPr>
          <p:cNvSpPr>
            <a:spLocks noGrp="1"/>
          </p:cNvSpPr>
          <p:nvPr>
            <p:ph idx="1"/>
          </p:nvPr>
        </p:nvSpPr>
        <p:spPr>
          <a:xfrm>
            <a:off x="152400" y="152400"/>
            <a:ext cx="11277600" cy="6553200"/>
          </a:xfrm>
        </p:spPr>
        <p:txBody>
          <a:bodyPr>
            <a:normAutofit fontScale="85000" lnSpcReduction="10000"/>
          </a:bodyPr>
          <a:lstStyle/>
          <a:p>
            <a:pPr marL="114300" indent="0">
              <a:buNone/>
            </a:pPr>
            <a:r>
              <a:rPr lang="en-US" dirty="0"/>
              <a:t>Soon enough, the crowd started to gather and Dr. Priyanka attended the patients one by one.  The Medical conditions that were observed throughout the camp such as Fever, Stomach ache, Ear Pain, Dermatitis, and Skin related issues. </a:t>
            </a:r>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r>
              <a:rPr lang="en-US" dirty="0"/>
              <a:t>Also, Many people with their follow ups reached the Ambulance to continue their treatment. Approx 75 cases were undertaken at Medical Camp.</a:t>
            </a:r>
          </a:p>
          <a:p>
            <a:pPr marL="114300" indent="0" algn="r">
              <a:buNone/>
            </a:pPr>
            <a:r>
              <a:rPr lang="en-US" dirty="0"/>
              <a:t>                                                                         </a:t>
            </a: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467" y="1828800"/>
            <a:ext cx="5334000" cy="3261531"/>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0467" y="1752600"/>
            <a:ext cx="5562600" cy="3261532"/>
          </a:xfrm>
          <a:prstGeom prst="rect">
            <a:avLst/>
          </a:prstGeom>
        </p:spPr>
      </p:pic>
    </p:spTree>
    <p:extLst>
      <p:ext uri="{BB962C8B-B14F-4D97-AF65-F5344CB8AC3E}">
        <p14:creationId xmlns:p14="http://schemas.microsoft.com/office/powerpoint/2010/main" val="2446715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September 20,2023</a:t>
            </a:r>
            <a:endParaRPr lang="en-IN" b="1" u="sng" dirty="0"/>
          </a:p>
        </p:txBody>
      </p:sp>
      <p:sp>
        <p:nvSpPr>
          <p:cNvPr id="3" name="Text Placeholder 2"/>
          <p:cNvSpPr>
            <a:spLocks noGrp="1"/>
          </p:cNvSpPr>
          <p:nvPr>
            <p:ph idx="1"/>
          </p:nvPr>
        </p:nvSpPr>
        <p:spPr>
          <a:xfrm>
            <a:off x="838200" y="1825624"/>
            <a:ext cx="10515600" cy="4727575"/>
          </a:xfrm>
        </p:spPr>
        <p:txBody>
          <a:bodyPr/>
          <a:lstStyle/>
          <a:p>
            <a:r>
              <a:rPr lang="en-US" b="1" dirty="0"/>
              <a:t>Organized Medical Camp with the community of Noida Sector 10 </a:t>
            </a:r>
          </a:p>
          <a:p>
            <a:pPr marL="114300" indent="0">
              <a:buNone/>
            </a:pPr>
            <a:r>
              <a:rPr lang="en-US" dirty="0"/>
              <a:t>During the medical camp , homeopathic medicines were provided according to the health issues of the community members such as Ear Pain, Stomach Ache, skin infection.</a:t>
            </a:r>
          </a:p>
          <a:p>
            <a:pPr marL="114300" indent="0">
              <a:buNone/>
            </a:pPr>
            <a:endParaRPr lang="en-US" dirty="0"/>
          </a:p>
          <a:p>
            <a:pPr marL="114300" indent="0">
              <a:buNone/>
            </a:pPr>
            <a:r>
              <a:rPr lang="en-US" dirty="0"/>
              <a:t> </a:t>
            </a:r>
            <a:endParaRPr lang="en-IN"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4364736"/>
            <a:ext cx="4724400" cy="2342424"/>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4358640"/>
            <a:ext cx="5095102" cy="2342424"/>
          </a:xfrm>
          <a:prstGeom prst="rect">
            <a:avLst/>
          </a:prstGeom>
        </p:spPr>
      </p:pic>
    </p:spTree>
    <p:extLst>
      <p:ext uri="{BB962C8B-B14F-4D97-AF65-F5344CB8AC3E}">
        <p14:creationId xmlns:p14="http://schemas.microsoft.com/office/powerpoint/2010/main" val="2553862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0" y="-457200"/>
            <a:ext cx="152400" cy="244475"/>
          </a:xfrm>
        </p:spPr>
        <p:txBody>
          <a:bodyPr>
            <a:normAutofit fontScale="90000"/>
          </a:bodyPr>
          <a:lstStyle/>
          <a:p>
            <a:endParaRPr lang="en-IN" dirty="0"/>
          </a:p>
        </p:txBody>
      </p:sp>
      <p:sp>
        <p:nvSpPr>
          <p:cNvPr id="3" name="Text Placeholder 2"/>
          <p:cNvSpPr>
            <a:spLocks noGrp="1"/>
          </p:cNvSpPr>
          <p:nvPr>
            <p:ph idx="1"/>
          </p:nvPr>
        </p:nvSpPr>
        <p:spPr>
          <a:xfrm>
            <a:off x="457200" y="381000"/>
            <a:ext cx="10896600" cy="6172200"/>
          </a:xfrm>
        </p:spPr>
        <p:txBody>
          <a:bodyPr/>
          <a:lstStyle/>
          <a:p>
            <a:r>
              <a:rPr lang="en-IN" b="1" dirty="0"/>
              <a:t>Interns conducted a Recreational activity session with children.</a:t>
            </a:r>
          </a:p>
          <a:p>
            <a:pPr marL="114300" indent="0">
              <a:buNone/>
            </a:pPr>
            <a:r>
              <a:rPr lang="en-US" sz="2800" dirty="0"/>
              <a:t>The session was conducted by trainees so that children would involve themselves and get the opportunity to show their talent. In this session, interns made some chits on which some activities were written. For Example:- Singing, Dancing, Acting etc….</a:t>
            </a:r>
          </a:p>
          <a:p>
            <a:pPr marL="114300" indent="0">
              <a:buNone/>
            </a:pPr>
            <a:endParaRPr lang="en-US" b="1" dirty="0"/>
          </a:p>
          <a:p>
            <a:pPr marL="114300" indent="0">
              <a:buNone/>
            </a:pPr>
            <a:endParaRPr lang="en-IN" b="1"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3707876"/>
            <a:ext cx="4800600" cy="2819400"/>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3707876"/>
            <a:ext cx="5181600" cy="2819400"/>
          </a:xfrm>
          <a:prstGeom prst="rect">
            <a:avLst/>
          </a:prstGeom>
        </p:spPr>
      </p:pic>
    </p:spTree>
    <p:extLst>
      <p:ext uri="{BB962C8B-B14F-4D97-AF65-F5344CB8AC3E}">
        <p14:creationId xmlns:p14="http://schemas.microsoft.com/office/powerpoint/2010/main" val="4137035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0600" y="25400"/>
            <a:ext cx="228600" cy="396875"/>
          </a:xfrm>
        </p:spPr>
        <p:txBody>
          <a:bodyPr>
            <a:normAutofit fontScale="90000"/>
          </a:bodyPr>
          <a:lstStyle/>
          <a:p>
            <a:endParaRPr lang="en-IN" dirty="0"/>
          </a:p>
        </p:txBody>
      </p:sp>
      <p:sp>
        <p:nvSpPr>
          <p:cNvPr id="3" name="Text Placeholder 2"/>
          <p:cNvSpPr>
            <a:spLocks noGrp="1"/>
          </p:cNvSpPr>
          <p:nvPr>
            <p:ph idx="1"/>
          </p:nvPr>
        </p:nvSpPr>
        <p:spPr>
          <a:xfrm>
            <a:off x="533400" y="228600"/>
            <a:ext cx="10820400" cy="5867399"/>
          </a:xfrm>
        </p:spPr>
        <p:txBody>
          <a:bodyPr>
            <a:normAutofit fontScale="92500" lnSpcReduction="10000"/>
          </a:bodyPr>
          <a:lstStyle/>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r>
              <a:rPr lang="en-US" dirty="0"/>
              <a:t>Children were asked to sit in a circle and one of the intern was holding the chits and those chits had to be picked by children one by one and they needed to perform a task or ac</a:t>
            </a:r>
            <a:r>
              <a:rPr lang="en-IN" dirty="0" err="1"/>
              <a:t>tivity</a:t>
            </a:r>
            <a:r>
              <a:rPr lang="en-IN" dirty="0"/>
              <a:t> mentioned in the chit.</a:t>
            </a: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96242"/>
            <a:ext cx="4800600" cy="3810000"/>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396242"/>
            <a:ext cx="5105400" cy="3718558"/>
          </a:xfrm>
          <a:prstGeom prst="rect">
            <a:avLst/>
          </a:prstGeom>
        </p:spPr>
      </p:pic>
    </p:spTree>
    <p:extLst>
      <p:ext uri="{BB962C8B-B14F-4D97-AF65-F5344CB8AC3E}">
        <p14:creationId xmlns:p14="http://schemas.microsoft.com/office/powerpoint/2010/main" val="1731990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
        <p:cNvGrpSpPr/>
        <p:nvPr/>
      </p:nvGrpSpPr>
      <p:grpSpPr>
        <a:xfrm>
          <a:off x="0" y="0"/>
          <a:ext cx="0" cy="0"/>
          <a:chOff x="0" y="0"/>
          <a:chExt cx="0" cy="0"/>
        </a:xfrm>
      </p:grpSpPr>
      <p:sp>
        <p:nvSpPr>
          <p:cNvPr id="106" name="Google Shape;106;p1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7" name="Google Shape;107;p15" descr="Close-up of folded paper&#10;&#10;Description automatically generated"/>
          <p:cNvPicPr preferRelativeResize="0"/>
          <p:nvPr/>
        </p:nvPicPr>
        <p:blipFill rotWithShape="1">
          <a:blip r:embed="rId3">
            <a:alphaModFix/>
          </a:blip>
          <a:srcRect l="4465" r="16861" b="6765"/>
          <a:stretch/>
        </p:blipFill>
        <p:spPr>
          <a:xfrm>
            <a:off x="3522468" y="10"/>
            <a:ext cx="8669532" cy="6857990"/>
          </a:xfrm>
          <a:prstGeom prst="rect">
            <a:avLst/>
          </a:prstGeom>
          <a:noFill/>
          <a:ln>
            <a:noFill/>
          </a:ln>
        </p:spPr>
      </p:pic>
      <p:sp>
        <p:nvSpPr>
          <p:cNvPr id="108" name="Google Shape;108;p15"/>
          <p:cNvSpPr/>
          <p:nvPr/>
        </p:nvSpPr>
        <p:spPr>
          <a:xfrm>
            <a:off x="2" y="0"/>
            <a:ext cx="9756601" cy="6858000"/>
          </a:xfrm>
          <a:prstGeom prst="rect">
            <a:avLst/>
          </a:prstGeom>
          <a:gradFill>
            <a:gsLst>
              <a:gs pos="0">
                <a:srgbClr val="000000">
                  <a:alpha val="0"/>
                </a:srgbClr>
              </a:gs>
              <a:gs pos="19000">
                <a:srgbClr val="000000">
                  <a:alpha val="37647"/>
                </a:srgbClr>
              </a:gs>
              <a:gs pos="35000">
                <a:srgbClr val="000000">
                  <a:alpha val="77647"/>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9" name="Google Shape;109;p15"/>
          <p:cNvSpPr txBox="1">
            <a:spLocks noGrp="1"/>
          </p:cNvSpPr>
          <p:nvPr>
            <p:ph type="title"/>
          </p:nvPr>
        </p:nvSpPr>
        <p:spPr>
          <a:xfrm>
            <a:off x="371094" y="1161288"/>
            <a:ext cx="3438144" cy="11247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800"/>
              <a:buFont typeface="Calibri"/>
              <a:buNone/>
            </a:pPr>
            <a:r>
              <a:rPr lang="en-US" sz="2800">
                <a:solidFill>
                  <a:schemeClr val="lt1"/>
                </a:solidFill>
              </a:rPr>
              <a:t>Members of Our Society </a:t>
            </a:r>
            <a:endParaRPr sz="2800">
              <a:solidFill>
                <a:schemeClr val="lt1"/>
              </a:solidFill>
            </a:endParaRPr>
          </a:p>
        </p:txBody>
      </p:sp>
      <p:sp>
        <p:nvSpPr>
          <p:cNvPr id="110" name="Google Shape;110;p15"/>
          <p:cNvSpPr/>
          <p:nvPr/>
        </p:nvSpPr>
        <p:spPr>
          <a:xfrm rot="5400000">
            <a:off x="662559" y="605790"/>
            <a:ext cx="73152"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1" name="Google Shape;111;p15"/>
          <p:cNvSpPr/>
          <p:nvPr/>
        </p:nvSpPr>
        <p:spPr>
          <a:xfrm>
            <a:off x="428244" y="2443480"/>
            <a:ext cx="3300984" cy="9144"/>
          </a:xfrm>
          <a:prstGeom prst="rect">
            <a:avLst/>
          </a:prstGeom>
          <a:solidFill>
            <a:schemeClr val="dk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112" name="Google Shape;112;p15"/>
          <p:cNvGrpSpPr/>
          <p:nvPr/>
        </p:nvGrpSpPr>
        <p:grpSpPr>
          <a:xfrm>
            <a:off x="371093" y="2718527"/>
            <a:ext cx="4294213" cy="3878300"/>
            <a:chOff x="0" y="473"/>
            <a:chExt cx="4294213" cy="3878300"/>
          </a:xfrm>
        </p:grpSpPr>
        <p:cxnSp>
          <p:nvCxnSpPr>
            <p:cNvPr id="113" name="Google Shape;113;p15"/>
            <p:cNvCxnSpPr/>
            <p:nvPr/>
          </p:nvCxnSpPr>
          <p:spPr>
            <a:xfrm>
              <a:off x="0" y="473"/>
              <a:ext cx="4294213" cy="0"/>
            </a:xfrm>
            <a:prstGeom prst="straightConnector1">
              <a:avLst/>
            </a:prstGeom>
            <a:solidFill>
              <a:srgbClr val="599BD5"/>
            </a:solidFill>
            <a:ln w="12700" cap="flat" cmpd="sng">
              <a:solidFill>
                <a:srgbClr val="599BD5"/>
              </a:solidFill>
              <a:prstDash val="solid"/>
              <a:miter lim="800000"/>
              <a:headEnd type="none" w="sm" len="sm"/>
              <a:tailEnd type="none" w="sm" len="sm"/>
            </a:ln>
          </p:spPr>
        </p:cxnSp>
        <p:sp>
          <p:nvSpPr>
            <p:cNvPr id="114" name="Google Shape;114;p15"/>
            <p:cNvSpPr/>
            <p:nvPr/>
          </p:nvSpPr>
          <p:spPr>
            <a:xfrm>
              <a:off x="0" y="473"/>
              <a:ext cx="4294213" cy="55404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5"/>
            <p:cNvSpPr txBox="1"/>
            <p:nvPr/>
          </p:nvSpPr>
          <p:spPr>
            <a:xfrm>
              <a:off x="0" y="473"/>
              <a:ext cx="4294213" cy="554042"/>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chemeClr val="lt1"/>
                </a:buClr>
                <a:buSzPts val="1500"/>
                <a:buFont typeface="Calibri"/>
                <a:buNone/>
              </a:pPr>
              <a:r>
                <a:rPr lang="en-US" sz="1500" b="1" i="0" u="none" strike="noStrike" cap="none">
                  <a:solidFill>
                    <a:schemeClr val="lt1"/>
                  </a:solidFill>
                  <a:latin typeface="Calibri"/>
                  <a:ea typeface="Calibri"/>
                  <a:cs typeface="Calibri"/>
                  <a:sym typeface="Calibri"/>
                </a:rPr>
                <a:t>PRESIDENT- MR. O. P. MANCHANDA</a:t>
              </a:r>
              <a:endParaRPr sz="1500" b="0" i="0" u="none" strike="noStrike" cap="none">
                <a:solidFill>
                  <a:schemeClr val="lt1"/>
                </a:solidFill>
                <a:latin typeface="Calibri"/>
                <a:ea typeface="Calibri"/>
                <a:cs typeface="Calibri"/>
                <a:sym typeface="Calibri"/>
              </a:endParaRPr>
            </a:p>
          </p:txBody>
        </p:sp>
        <p:cxnSp>
          <p:nvCxnSpPr>
            <p:cNvPr id="116" name="Google Shape;116;p15"/>
            <p:cNvCxnSpPr/>
            <p:nvPr/>
          </p:nvCxnSpPr>
          <p:spPr>
            <a:xfrm>
              <a:off x="0" y="554516"/>
              <a:ext cx="4294213" cy="0"/>
            </a:xfrm>
            <a:prstGeom prst="straightConnector1">
              <a:avLst/>
            </a:prstGeom>
            <a:solidFill>
              <a:srgbClr val="55BACE"/>
            </a:solidFill>
            <a:ln w="12700" cap="flat" cmpd="sng">
              <a:solidFill>
                <a:srgbClr val="55BACE"/>
              </a:solidFill>
              <a:prstDash val="solid"/>
              <a:miter lim="800000"/>
              <a:headEnd type="none" w="sm" len="sm"/>
              <a:tailEnd type="none" w="sm" len="sm"/>
            </a:ln>
          </p:spPr>
        </p:cxnSp>
        <p:sp>
          <p:nvSpPr>
            <p:cNvPr id="117" name="Google Shape;117;p15"/>
            <p:cNvSpPr/>
            <p:nvPr/>
          </p:nvSpPr>
          <p:spPr>
            <a:xfrm>
              <a:off x="0" y="554516"/>
              <a:ext cx="4294213" cy="55404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5"/>
            <p:cNvSpPr txBox="1"/>
            <p:nvPr/>
          </p:nvSpPr>
          <p:spPr>
            <a:xfrm>
              <a:off x="0" y="554516"/>
              <a:ext cx="4294213" cy="554042"/>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chemeClr val="lt1"/>
                </a:buClr>
                <a:buSzPts val="1500"/>
                <a:buFont typeface="Calibri"/>
                <a:buNone/>
              </a:pPr>
              <a:r>
                <a:rPr lang="en-US" sz="1500" b="1" i="0" u="none" strike="noStrike" cap="none">
                  <a:solidFill>
                    <a:schemeClr val="lt1"/>
                  </a:solidFill>
                  <a:latin typeface="Calibri"/>
                  <a:ea typeface="Calibri"/>
                  <a:cs typeface="Calibri"/>
                  <a:sym typeface="Calibri"/>
                </a:rPr>
                <a:t>TREASURER- MR. S. P. DADOO </a:t>
              </a:r>
              <a:endParaRPr sz="1500" b="0" i="0" u="none" strike="noStrike" cap="none">
                <a:solidFill>
                  <a:schemeClr val="lt1"/>
                </a:solidFill>
                <a:latin typeface="Calibri"/>
                <a:ea typeface="Calibri"/>
                <a:cs typeface="Calibri"/>
                <a:sym typeface="Calibri"/>
              </a:endParaRPr>
            </a:p>
          </p:txBody>
        </p:sp>
        <p:cxnSp>
          <p:nvCxnSpPr>
            <p:cNvPr id="119" name="Google Shape;119;p15"/>
            <p:cNvCxnSpPr/>
            <p:nvPr/>
          </p:nvCxnSpPr>
          <p:spPr>
            <a:xfrm>
              <a:off x="0" y="1108559"/>
              <a:ext cx="4294213" cy="0"/>
            </a:xfrm>
            <a:prstGeom prst="straightConnector1">
              <a:avLst/>
            </a:prstGeom>
            <a:solidFill>
              <a:srgbClr val="50C9B6"/>
            </a:solidFill>
            <a:ln w="12700" cap="flat" cmpd="sng">
              <a:solidFill>
                <a:srgbClr val="50C9B6"/>
              </a:solidFill>
              <a:prstDash val="solid"/>
              <a:miter lim="800000"/>
              <a:headEnd type="none" w="sm" len="sm"/>
              <a:tailEnd type="none" w="sm" len="sm"/>
            </a:ln>
          </p:spPr>
        </p:cxnSp>
        <p:sp>
          <p:nvSpPr>
            <p:cNvPr id="120" name="Google Shape;120;p15"/>
            <p:cNvSpPr/>
            <p:nvPr/>
          </p:nvSpPr>
          <p:spPr>
            <a:xfrm>
              <a:off x="0" y="1108559"/>
              <a:ext cx="4294213" cy="55404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txBox="1"/>
            <p:nvPr/>
          </p:nvSpPr>
          <p:spPr>
            <a:xfrm>
              <a:off x="0" y="1108559"/>
              <a:ext cx="4294213" cy="554042"/>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chemeClr val="lt1"/>
                </a:buClr>
                <a:buSzPts val="1500"/>
                <a:buFont typeface="Calibri"/>
                <a:buNone/>
              </a:pPr>
              <a:r>
                <a:rPr lang="en-US" sz="1500" b="1" i="0" u="none" strike="noStrike" cap="none">
                  <a:solidFill>
                    <a:schemeClr val="lt1"/>
                  </a:solidFill>
                  <a:latin typeface="Calibri"/>
                  <a:ea typeface="Calibri"/>
                  <a:cs typeface="Calibri"/>
                  <a:sym typeface="Calibri"/>
                </a:rPr>
                <a:t>GENERAL SECRETARY- DR. SANGEETA SHARMA DHAOR</a:t>
              </a:r>
              <a:endParaRPr sz="1500" b="0" i="0" u="none" strike="noStrike" cap="none">
                <a:solidFill>
                  <a:schemeClr val="lt1"/>
                </a:solidFill>
                <a:latin typeface="Calibri"/>
                <a:ea typeface="Calibri"/>
                <a:cs typeface="Calibri"/>
                <a:sym typeface="Calibri"/>
              </a:endParaRPr>
            </a:p>
          </p:txBody>
        </p:sp>
        <p:cxnSp>
          <p:nvCxnSpPr>
            <p:cNvPr id="122" name="Google Shape;122;p15"/>
            <p:cNvCxnSpPr/>
            <p:nvPr/>
          </p:nvCxnSpPr>
          <p:spPr>
            <a:xfrm>
              <a:off x="0" y="1662602"/>
              <a:ext cx="4294213" cy="0"/>
            </a:xfrm>
            <a:prstGeom prst="straightConnector1">
              <a:avLst/>
            </a:prstGeom>
            <a:solidFill>
              <a:srgbClr val="4CC38C"/>
            </a:solidFill>
            <a:ln w="12700" cap="flat" cmpd="sng">
              <a:solidFill>
                <a:srgbClr val="4CC38C"/>
              </a:solidFill>
              <a:prstDash val="solid"/>
              <a:miter lim="800000"/>
              <a:headEnd type="none" w="sm" len="sm"/>
              <a:tailEnd type="none" w="sm" len="sm"/>
            </a:ln>
          </p:spPr>
        </p:cxnSp>
        <p:sp>
          <p:nvSpPr>
            <p:cNvPr id="123" name="Google Shape;123;p15"/>
            <p:cNvSpPr/>
            <p:nvPr/>
          </p:nvSpPr>
          <p:spPr>
            <a:xfrm>
              <a:off x="0" y="1662602"/>
              <a:ext cx="4294213" cy="55404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5"/>
            <p:cNvSpPr txBox="1"/>
            <p:nvPr/>
          </p:nvSpPr>
          <p:spPr>
            <a:xfrm>
              <a:off x="0" y="1662602"/>
              <a:ext cx="4294213" cy="554042"/>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chemeClr val="lt1"/>
                </a:buClr>
                <a:buSzPts val="1500"/>
                <a:buFont typeface="Calibri"/>
                <a:buNone/>
              </a:pPr>
              <a:r>
                <a:rPr lang="en-US" sz="1500" b="1" i="0" u="none" strike="noStrike" cap="none">
                  <a:solidFill>
                    <a:schemeClr val="lt1"/>
                  </a:solidFill>
                  <a:latin typeface="Calibri"/>
                  <a:ea typeface="Calibri"/>
                  <a:cs typeface="Calibri"/>
                  <a:sym typeface="Calibri"/>
                </a:rPr>
                <a:t>MEMBER- MR. RAKESH GUPTA </a:t>
              </a:r>
              <a:endParaRPr sz="1500" b="0" i="0" u="none" strike="noStrike" cap="none">
                <a:solidFill>
                  <a:schemeClr val="lt1"/>
                </a:solidFill>
                <a:latin typeface="Calibri"/>
                <a:ea typeface="Calibri"/>
                <a:cs typeface="Calibri"/>
                <a:sym typeface="Calibri"/>
              </a:endParaRPr>
            </a:p>
          </p:txBody>
        </p:sp>
        <p:cxnSp>
          <p:nvCxnSpPr>
            <p:cNvPr id="125" name="Google Shape;125;p15"/>
            <p:cNvCxnSpPr/>
            <p:nvPr/>
          </p:nvCxnSpPr>
          <p:spPr>
            <a:xfrm>
              <a:off x="0" y="2216645"/>
              <a:ext cx="4294213" cy="0"/>
            </a:xfrm>
            <a:prstGeom prst="straightConnector1">
              <a:avLst/>
            </a:prstGeom>
            <a:solidFill>
              <a:srgbClr val="48BD62"/>
            </a:solidFill>
            <a:ln w="12700" cap="flat" cmpd="sng">
              <a:solidFill>
                <a:srgbClr val="48BD62"/>
              </a:solidFill>
              <a:prstDash val="solid"/>
              <a:miter lim="800000"/>
              <a:headEnd type="none" w="sm" len="sm"/>
              <a:tailEnd type="none" w="sm" len="sm"/>
            </a:ln>
          </p:spPr>
        </p:cxnSp>
        <p:sp>
          <p:nvSpPr>
            <p:cNvPr id="126" name="Google Shape;126;p15"/>
            <p:cNvSpPr/>
            <p:nvPr/>
          </p:nvSpPr>
          <p:spPr>
            <a:xfrm>
              <a:off x="0" y="2216645"/>
              <a:ext cx="4294213" cy="55404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5"/>
            <p:cNvSpPr txBox="1"/>
            <p:nvPr/>
          </p:nvSpPr>
          <p:spPr>
            <a:xfrm>
              <a:off x="0" y="2216645"/>
              <a:ext cx="4294213" cy="554042"/>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chemeClr val="lt1"/>
                </a:buClr>
                <a:buSzPts val="1500"/>
                <a:buFont typeface="Calibri"/>
                <a:buNone/>
              </a:pPr>
              <a:r>
                <a:rPr lang="en-US" sz="1500" b="1" i="0" u="none" strike="noStrike" cap="none">
                  <a:solidFill>
                    <a:schemeClr val="lt1"/>
                  </a:solidFill>
                  <a:latin typeface="Calibri"/>
                  <a:ea typeface="Calibri"/>
                  <a:cs typeface="Calibri"/>
                  <a:sym typeface="Calibri"/>
                </a:rPr>
                <a:t>MEMBER- MR. M. K. BANSAL </a:t>
              </a:r>
              <a:endParaRPr sz="1500" b="0" i="0" u="none" strike="noStrike" cap="none">
                <a:solidFill>
                  <a:schemeClr val="lt1"/>
                </a:solidFill>
                <a:latin typeface="Calibri"/>
                <a:ea typeface="Calibri"/>
                <a:cs typeface="Calibri"/>
                <a:sym typeface="Calibri"/>
              </a:endParaRPr>
            </a:p>
          </p:txBody>
        </p:sp>
        <p:cxnSp>
          <p:nvCxnSpPr>
            <p:cNvPr id="128" name="Google Shape;128;p15"/>
            <p:cNvCxnSpPr/>
            <p:nvPr/>
          </p:nvCxnSpPr>
          <p:spPr>
            <a:xfrm>
              <a:off x="0" y="2770688"/>
              <a:ext cx="4294213" cy="0"/>
            </a:xfrm>
            <a:prstGeom prst="straightConnector1">
              <a:avLst/>
            </a:prstGeom>
            <a:solidFill>
              <a:srgbClr val="4FB546"/>
            </a:solidFill>
            <a:ln w="12700" cap="flat" cmpd="sng">
              <a:solidFill>
                <a:srgbClr val="4FB546"/>
              </a:solidFill>
              <a:prstDash val="solid"/>
              <a:miter lim="800000"/>
              <a:headEnd type="none" w="sm" len="sm"/>
              <a:tailEnd type="none" w="sm" len="sm"/>
            </a:ln>
          </p:spPr>
        </p:cxnSp>
        <p:sp>
          <p:nvSpPr>
            <p:cNvPr id="129" name="Google Shape;129;p15"/>
            <p:cNvSpPr/>
            <p:nvPr/>
          </p:nvSpPr>
          <p:spPr>
            <a:xfrm>
              <a:off x="0" y="2770688"/>
              <a:ext cx="4294213" cy="55404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5"/>
            <p:cNvSpPr txBox="1"/>
            <p:nvPr/>
          </p:nvSpPr>
          <p:spPr>
            <a:xfrm>
              <a:off x="0" y="2770688"/>
              <a:ext cx="4294213" cy="554042"/>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chemeClr val="lt1"/>
                </a:buClr>
                <a:buSzPts val="1500"/>
                <a:buFont typeface="Calibri"/>
                <a:buNone/>
              </a:pPr>
              <a:r>
                <a:rPr lang="en-US" sz="1500" b="1" i="0" u="none" strike="noStrike" cap="none">
                  <a:solidFill>
                    <a:schemeClr val="lt1"/>
                  </a:solidFill>
                  <a:latin typeface="Calibri"/>
                  <a:ea typeface="Calibri"/>
                  <a:cs typeface="Calibri"/>
                  <a:sym typeface="Calibri"/>
                </a:rPr>
                <a:t>MEMBER- MR. TAFSIR AHMAD </a:t>
              </a:r>
              <a:endParaRPr sz="1500" b="0" i="0" u="none" strike="noStrike" cap="none">
                <a:solidFill>
                  <a:schemeClr val="lt1"/>
                </a:solidFill>
                <a:latin typeface="Calibri"/>
                <a:ea typeface="Calibri"/>
                <a:cs typeface="Calibri"/>
                <a:sym typeface="Calibri"/>
              </a:endParaRPr>
            </a:p>
          </p:txBody>
        </p:sp>
        <p:cxnSp>
          <p:nvCxnSpPr>
            <p:cNvPr id="131" name="Google Shape;131;p15"/>
            <p:cNvCxnSpPr/>
            <p:nvPr/>
          </p:nvCxnSpPr>
          <p:spPr>
            <a:xfrm>
              <a:off x="0" y="3324731"/>
              <a:ext cx="4294213" cy="0"/>
            </a:xfrm>
            <a:prstGeom prst="straightConnector1">
              <a:avLst/>
            </a:prstGeom>
            <a:solidFill>
              <a:srgbClr val="6FAB46"/>
            </a:solidFill>
            <a:ln w="12700" cap="flat" cmpd="sng">
              <a:solidFill>
                <a:srgbClr val="6FAB46"/>
              </a:solidFill>
              <a:prstDash val="solid"/>
              <a:miter lim="800000"/>
              <a:headEnd type="none" w="sm" len="sm"/>
              <a:tailEnd type="none" w="sm" len="sm"/>
            </a:ln>
          </p:spPr>
        </p:cxnSp>
        <p:sp>
          <p:nvSpPr>
            <p:cNvPr id="132" name="Google Shape;132;p15"/>
            <p:cNvSpPr/>
            <p:nvPr/>
          </p:nvSpPr>
          <p:spPr>
            <a:xfrm>
              <a:off x="0" y="3324731"/>
              <a:ext cx="4294213" cy="55404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5"/>
            <p:cNvSpPr txBox="1"/>
            <p:nvPr/>
          </p:nvSpPr>
          <p:spPr>
            <a:xfrm>
              <a:off x="0" y="3324731"/>
              <a:ext cx="4294213" cy="554042"/>
            </a:xfrm>
            <a:prstGeom prst="rect">
              <a:avLst/>
            </a:prstGeom>
            <a:noFill/>
            <a:ln>
              <a:noFill/>
            </a:ln>
          </p:spPr>
          <p:txBody>
            <a:bodyPr spcFirstLastPara="1" wrap="square" lIns="57150" tIns="57150" rIns="57150" bIns="57150" anchor="t" anchorCtr="0">
              <a:noAutofit/>
            </a:bodyPr>
            <a:lstStyle/>
            <a:p>
              <a:pPr marL="0" marR="0" lvl="0" indent="0" algn="l" rtl="0">
                <a:lnSpc>
                  <a:spcPct val="90000"/>
                </a:lnSpc>
                <a:spcBef>
                  <a:spcPts val="0"/>
                </a:spcBef>
                <a:spcAft>
                  <a:spcPts val="0"/>
                </a:spcAft>
                <a:buClr>
                  <a:schemeClr val="lt1"/>
                </a:buClr>
                <a:buSzPts val="1500"/>
                <a:buFont typeface="Calibri"/>
                <a:buNone/>
              </a:pPr>
              <a:r>
                <a:rPr lang="en-US" sz="1500" b="1" i="0" u="none" strike="noStrike" cap="none">
                  <a:solidFill>
                    <a:schemeClr val="lt1"/>
                  </a:solidFill>
                  <a:latin typeface="Calibri"/>
                  <a:ea typeface="Calibri"/>
                  <a:cs typeface="Calibri"/>
                  <a:sym typeface="Calibri"/>
                </a:rPr>
                <a:t>MEMBER- MR. MANSOOR ANSARI</a:t>
              </a:r>
              <a:endParaRPr sz="1500" b="0" i="0" u="none" strike="noStrike" cap="none">
                <a:solidFill>
                  <a:schemeClr val="lt1"/>
                </a:solidFill>
                <a:latin typeface="Calibri"/>
                <a:ea typeface="Calibri"/>
                <a:cs typeface="Calibri"/>
                <a:sym typeface="Calibri"/>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10515600" cy="1082675"/>
          </a:xfrm>
        </p:spPr>
        <p:txBody>
          <a:bodyPr/>
          <a:lstStyle/>
          <a:p>
            <a:r>
              <a:rPr lang="en-US" b="1" u="sng" dirty="0"/>
              <a:t>September 27, 2023</a:t>
            </a:r>
            <a:endParaRPr lang="en-IN" b="1" u="sng" dirty="0"/>
          </a:p>
        </p:txBody>
      </p:sp>
      <p:sp>
        <p:nvSpPr>
          <p:cNvPr id="3" name="Text Placeholder 2"/>
          <p:cNvSpPr>
            <a:spLocks noGrp="1"/>
          </p:cNvSpPr>
          <p:nvPr>
            <p:ph type="body" idx="4294967295"/>
          </p:nvPr>
        </p:nvSpPr>
        <p:spPr>
          <a:xfrm>
            <a:off x="762000" y="1066800"/>
            <a:ext cx="10058400" cy="5561013"/>
          </a:xfrm>
        </p:spPr>
        <p:txBody>
          <a:bodyPr>
            <a:normAutofit fontScale="77500" lnSpcReduction="20000"/>
          </a:bodyPr>
          <a:lstStyle/>
          <a:p>
            <a:r>
              <a:rPr lang="en-US" b="1" dirty="0"/>
              <a:t>Organized Health Camp for Marginalized people</a:t>
            </a:r>
            <a:r>
              <a:rPr lang="en-US" dirty="0"/>
              <a:t>.</a:t>
            </a:r>
          </a:p>
          <a:p>
            <a:pPr marL="50800" indent="0">
              <a:buNone/>
            </a:pPr>
            <a:r>
              <a:rPr lang="en-US" dirty="0"/>
              <a:t> A Health Camp was organized by the team of Gautam Buddha Society for Social Welfare near the slum area of Noida sector 17.</a:t>
            </a:r>
          </a:p>
          <a:p>
            <a:pPr marL="50800" indent="0">
              <a:buNone/>
            </a:pPr>
            <a:endParaRPr lang="en-US" dirty="0"/>
          </a:p>
          <a:p>
            <a:pPr marL="50800" indent="0">
              <a:buNone/>
            </a:pPr>
            <a:endParaRPr lang="en-US" dirty="0"/>
          </a:p>
          <a:p>
            <a:pPr marL="50800" indent="0">
              <a:buNone/>
            </a:pPr>
            <a:endParaRPr lang="en-US" dirty="0"/>
          </a:p>
          <a:p>
            <a:pPr marL="50800" indent="0">
              <a:buNone/>
            </a:pPr>
            <a:endParaRPr lang="en-US" dirty="0"/>
          </a:p>
          <a:p>
            <a:pPr marL="50800" indent="0">
              <a:buNone/>
            </a:pPr>
            <a:endParaRPr lang="en-US" dirty="0"/>
          </a:p>
          <a:p>
            <a:pPr marL="50800" indent="0">
              <a:buNone/>
            </a:pPr>
            <a:endParaRPr lang="en-US" dirty="0"/>
          </a:p>
          <a:p>
            <a:pPr marL="50800" indent="0">
              <a:buNone/>
            </a:pPr>
            <a:endParaRPr lang="en-US" dirty="0"/>
          </a:p>
          <a:p>
            <a:pPr marL="50800" indent="0">
              <a:buNone/>
            </a:pPr>
            <a:r>
              <a:rPr lang="en-US" dirty="0"/>
              <a:t>It is a Mobile Medical Van of GBSSW which moves around Delhi NCR to organize medical camps for marginalized people. In that medical camp, homeopathic medicines are provided to the people of the community according to their health issues.</a:t>
            </a:r>
          </a:p>
          <a:p>
            <a:pPr marL="114300" indent="0">
              <a:buNone/>
            </a:pPr>
            <a:r>
              <a:rPr lang="en-US" dirty="0"/>
              <a:t>                                                        </a:t>
            </a: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2133600"/>
            <a:ext cx="5486400" cy="2590800"/>
          </a:xfrm>
          <a:prstGeom prst="rect">
            <a:avLst/>
          </a:prstGeom>
        </p:spPr>
      </p:pic>
    </p:spTree>
    <p:extLst>
      <p:ext uri="{BB962C8B-B14F-4D97-AF65-F5344CB8AC3E}">
        <p14:creationId xmlns:p14="http://schemas.microsoft.com/office/powerpoint/2010/main" val="6319939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13030200" y="-4495800"/>
            <a:ext cx="304800" cy="212725"/>
          </a:xfrm>
        </p:spPr>
        <p:txBody>
          <a:bodyPr>
            <a:normAutofit fontScale="90000"/>
          </a:bodyPr>
          <a:lstStyle/>
          <a:p>
            <a:endParaRPr lang="en-IN" dirty="0"/>
          </a:p>
        </p:txBody>
      </p:sp>
      <p:sp>
        <p:nvSpPr>
          <p:cNvPr id="3" name="Text Placeholder 2"/>
          <p:cNvSpPr>
            <a:spLocks noGrp="1"/>
          </p:cNvSpPr>
          <p:nvPr>
            <p:ph idx="1"/>
          </p:nvPr>
        </p:nvSpPr>
        <p:spPr>
          <a:xfrm>
            <a:off x="838200" y="762000"/>
            <a:ext cx="10515600" cy="5791200"/>
          </a:xfrm>
        </p:spPr>
        <p:txBody>
          <a:bodyPr>
            <a:normAutofit fontScale="92500"/>
          </a:bodyPr>
          <a:lstStyle/>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r>
              <a:rPr lang="en-US" dirty="0"/>
              <a:t>The vans visit such communities twice a week which is Wednesday and Friday. The Van of GBSSW provides a platform to marginalized people of the community to access the most important resources that is Medication for Health and Wellbeing. </a:t>
            </a:r>
            <a:endParaRPr lang="en-IN"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838200"/>
            <a:ext cx="4648200" cy="2971800"/>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799" y="872067"/>
            <a:ext cx="4572001" cy="2937933"/>
          </a:xfrm>
          <a:prstGeom prst="rect">
            <a:avLst/>
          </a:prstGeom>
        </p:spPr>
      </p:pic>
    </p:spTree>
    <p:extLst>
      <p:ext uri="{BB962C8B-B14F-4D97-AF65-F5344CB8AC3E}">
        <p14:creationId xmlns:p14="http://schemas.microsoft.com/office/powerpoint/2010/main" val="2505095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12649200" y="-160338"/>
            <a:ext cx="228600" cy="320675"/>
          </a:xfrm>
        </p:spPr>
        <p:txBody>
          <a:bodyPr>
            <a:normAutofit fontScale="90000"/>
          </a:bodyPr>
          <a:lstStyle/>
          <a:p>
            <a:endParaRPr lang="en-IN" dirty="0"/>
          </a:p>
        </p:txBody>
      </p:sp>
      <p:sp>
        <p:nvSpPr>
          <p:cNvPr id="3" name="Text Placeholder 2"/>
          <p:cNvSpPr>
            <a:spLocks noGrp="1"/>
          </p:cNvSpPr>
          <p:nvPr>
            <p:ph idx="1"/>
          </p:nvPr>
        </p:nvSpPr>
        <p:spPr>
          <a:xfrm>
            <a:off x="838200" y="228600"/>
            <a:ext cx="10515600" cy="6629400"/>
          </a:xfrm>
        </p:spPr>
        <p:txBody>
          <a:bodyPr>
            <a:normAutofit fontScale="92500" lnSpcReduction="10000"/>
          </a:bodyPr>
          <a:lstStyle/>
          <a:p>
            <a:r>
              <a:rPr lang="en-US" dirty="0"/>
              <a:t> </a:t>
            </a:r>
            <a:r>
              <a:rPr lang="en-US" b="1" dirty="0"/>
              <a:t>Visited Community and Interacted with Children at Education Centre </a:t>
            </a:r>
          </a:p>
          <a:p>
            <a:pPr marL="114300" indent="0">
              <a:buNone/>
            </a:pPr>
            <a:r>
              <a:rPr lang="en-US" dirty="0"/>
              <a:t>The members of Society also visited the community in which the Education Centre is located. The interns interacted with the children and broke the ice through introduction and recitation of poems and their wellbeing.</a:t>
            </a:r>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r>
              <a:rPr lang="en-US" dirty="0"/>
              <a:t>The children who come there to study reside in the same slum area with their parents who work as a laborer on daily wages.</a:t>
            </a:r>
          </a:p>
          <a:p>
            <a:pPr marL="114300" indent="0">
              <a:buNone/>
            </a:pPr>
            <a:endParaRPr lang="en-IN"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2808967"/>
            <a:ext cx="3566403" cy="2829833"/>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775100"/>
            <a:ext cx="4191000" cy="2863700"/>
          </a:xfrm>
          <a:prstGeom prst="rect">
            <a:avLst/>
          </a:prstGeom>
        </p:spPr>
      </p:pic>
    </p:spTree>
    <p:extLst>
      <p:ext uri="{BB962C8B-B14F-4D97-AF65-F5344CB8AC3E}">
        <p14:creationId xmlns:p14="http://schemas.microsoft.com/office/powerpoint/2010/main" val="3375458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96800" y="-1219200"/>
            <a:ext cx="304800" cy="320675"/>
          </a:xfrm>
        </p:spPr>
        <p:txBody>
          <a:bodyPr>
            <a:normAutofit fontScale="90000"/>
          </a:bodyPr>
          <a:lstStyle/>
          <a:p>
            <a:endParaRPr lang="en-IN" dirty="0"/>
          </a:p>
        </p:txBody>
      </p:sp>
      <p:sp>
        <p:nvSpPr>
          <p:cNvPr id="3" name="Text Placeholder 2"/>
          <p:cNvSpPr>
            <a:spLocks noGrp="1"/>
          </p:cNvSpPr>
          <p:nvPr>
            <p:ph idx="1"/>
          </p:nvPr>
        </p:nvSpPr>
        <p:spPr>
          <a:xfrm>
            <a:off x="381000" y="76200"/>
            <a:ext cx="10972800" cy="6477000"/>
          </a:xfrm>
        </p:spPr>
        <p:txBody>
          <a:bodyPr numCol="1">
            <a:normAutofit fontScale="92500"/>
          </a:bodyPr>
          <a:lstStyle/>
          <a:p>
            <a:r>
              <a:rPr lang="en-US" b="1" dirty="0"/>
              <a:t>Critical Reflections </a:t>
            </a:r>
          </a:p>
          <a:p>
            <a:pPr marL="114300" indent="0" algn="r">
              <a:buNone/>
            </a:pPr>
            <a:endParaRPr lang="en-US" dirty="0"/>
          </a:p>
          <a:p>
            <a:pPr marL="114300" indent="0">
              <a:buNone/>
            </a:pPr>
            <a:r>
              <a:rPr lang="en-US" dirty="0"/>
              <a:t>Every coin has two faces similarly every society has two sides, one which has all the facilities available and the other side which is ignored by everyone. GBSSW is working for that section of society and providing all the possible resources to people of that community.</a:t>
            </a:r>
          </a:p>
          <a:p>
            <a:pPr marL="114300" indent="0">
              <a:buNone/>
            </a:pPr>
            <a:r>
              <a:rPr lang="en-US" dirty="0"/>
              <a:t> Resources in terms of Health and Education.</a:t>
            </a:r>
          </a:p>
          <a:p>
            <a:pPr marL="114300" indent="0">
              <a:buNone/>
            </a:pPr>
            <a:r>
              <a:rPr lang="en-US" dirty="0"/>
              <a:t>For Health there is a mobile health van through </a:t>
            </a:r>
          </a:p>
          <a:p>
            <a:pPr marL="114300" indent="0">
              <a:buNone/>
            </a:pPr>
            <a:r>
              <a:rPr lang="en-US" dirty="0"/>
              <a:t>which Health camps are organized around slum</a:t>
            </a:r>
          </a:p>
          <a:p>
            <a:pPr marL="114300" indent="0">
              <a:buNone/>
            </a:pPr>
            <a:r>
              <a:rPr lang="en-US" dirty="0"/>
              <a:t> areas of Delhi NCR although for Education</a:t>
            </a:r>
          </a:p>
          <a:p>
            <a:pPr marL="114300" indent="0">
              <a:buNone/>
            </a:pPr>
            <a:r>
              <a:rPr lang="en-US" dirty="0"/>
              <a:t> GBSSW  has established educational centres in </a:t>
            </a:r>
          </a:p>
          <a:p>
            <a:pPr marL="114300" indent="0">
              <a:buNone/>
            </a:pPr>
            <a:r>
              <a:rPr lang="en-US" dirty="0"/>
              <a:t>slum areas for providing education to the children of that community</a:t>
            </a:r>
            <a:endParaRPr lang="en-IN"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8093" y="2971800"/>
            <a:ext cx="3352800" cy="2819400"/>
          </a:xfrm>
          <a:prstGeom prst="rect">
            <a:avLst/>
          </a:prstGeom>
        </p:spPr>
      </p:pic>
    </p:spTree>
    <p:extLst>
      <p:ext uri="{BB962C8B-B14F-4D97-AF65-F5344CB8AC3E}">
        <p14:creationId xmlns:p14="http://schemas.microsoft.com/office/powerpoint/2010/main" val="24122818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1"/>
            <a:ext cx="10515600" cy="1143000"/>
          </a:xfrm>
        </p:spPr>
        <p:txBody>
          <a:bodyPr/>
          <a:lstStyle/>
          <a:p>
            <a:r>
              <a:rPr lang="en-US" b="1" u="sng" dirty="0"/>
              <a:t>September 30, 2023</a:t>
            </a:r>
            <a:endParaRPr lang="en-IN" b="1" u="sng" dirty="0"/>
          </a:p>
        </p:txBody>
      </p:sp>
      <p:sp>
        <p:nvSpPr>
          <p:cNvPr id="3" name="Text Placeholder 2"/>
          <p:cNvSpPr>
            <a:spLocks noGrp="1"/>
          </p:cNvSpPr>
          <p:nvPr>
            <p:ph idx="1"/>
          </p:nvPr>
        </p:nvSpPr>
        <p:spPr>
          <a:xfrm>
            <a:off x="457200" y="1219200"/>
            <a:ext cx="10896600" cy="5181600"/>
          </a:xfrm>
        </p:spPr>
        <p:txBody>
          <a:bodyPr/>
          <a:lstStyle/>
          <a:p>
            <a:r>
              <a:rPr lang="en-US" b="1" dirty="0"/>
              <a:t>Conducted recreational activity for children.</a:t>
            </a:r>
          </a:p>
          <a:p>
            <a:pPr marL="114300" indent="0">
              <a:buNone/>
            </a:pPr>
            <a:r>
              <a:rPr lang="en-US" dirty="0"/>
              <a:t>There, interns interacted with the teacher and children of the educational centre initiated by GBSSW for providing education to the children of slum area near Kasna Village.</a:t>
            </a:r>
          </a:p>
          <a:p>
            <a:pPr marL="114300" indent="0">
              <a:buNone/>
            </a:pPr>
            <a:endParaRPr lang="en-US" b="1"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208" y="3505200"/>
            <a:ext cx="4477191" cy="3124200"/>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4936" y="3539983"/>
            <a:ext cx="4495800" cy="3101609"/>
          </a:xfrm>
          <a:prstGeom prst="rect">
            <a:avLst/>
          </a:prstGeom>
        </p:spPr>
      </p:pic>
    </p:spTree>
    <p:extLst>
      <p:ext uri="{BB962C8B-B14F-4D97-AF65-F5344CB8AC3E}">
        <p14:creationId xmlns:p14="http://schemas.microsoft.com/office/powerpoint/2010/main" val="3894698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63600" y="-457200"/>
            <a:ext cx="152400" cy="168275"/>
          </a:xfrm>
        </p:spPr>
        <p:txBody>
          <a:bodyPr>
            <a:normAutofit fontScale="90000"/>
          </a:bodyPr>
          <a:lstStyle/>
          <a:p>
            <a:endParaRPr lang="en-IN" dirty="0"/>
          </a:p>
        </p:txBody>
      </p:sp>
      <p:sp>
        <p:nvSpPr>
          <p:cNvPr id="3" name="Text Placeholder 2"/>
          <p:cNvSpPr>
            <a:spLocks noGrp="1"/>
          </p:cNvSpPr>
          <p:nvPr>
            <p:ph idx="1"/>
          </p:nvPr>
        </p:nvSpPr>
        <p:spPr>
          <a:xfrm>
            <a:off x="381000" y="228600"/>
            <a:ext cx="10972800" cy="5948363"/>
          </a:xfrm>
        </p:spPr>
        <p:txBody>
          <a:bodyPr/>
          <a:lstStyle/>
          <a:p>
            <a:pPr marL="114300" indent="0">
              <a:buNone/>
            </a:pPr>
            <a:r>
              <a:rPr lang="en-US" dirty="0"/>
              <a:t>Then, ice-breaking session was conducted by interns so that children may feel comfortable to interact with them. After this, some recreational activities were conducted in which :- </a:t>
            </a:r>
          </a:p>
          <a:p>
            <a:pPr>
              <a:buFont typeface="Wingdings" pitchFamily="2" charset="2"/>
              <a:buChar char="Ø"/>
            </a:pPr>
            <a:r>
              <a:rPr lang="en-US" dirty="0"/>
              <a:t>  Children were asked to recite poems. </a:t>
            </a:r>
          </a:p>
          <a:p>
            <a:pPr>
              <a:buFont typeface="Wingdings" pitchFamily="2" charset="2"/>
              <a:buChar char="Ø"/>
            </a:pPr>
            <a:r>
              <a:rPr lang="en-US" dirty="0"/>
              <a:t>They were asked to touch the color mentioned by the intern.</a:t>
            </a:r>
          </a:p>
          <a:p>
            <a:pPr marL="114300" indent="0">
              <a:buNone/>
            </a:pPr>
            <a:endParaRPr lang="en-IN"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266" y="2971800"/>
            <a:ext cx="4309534" cy="3650329"/>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1136" y="2971801"/>
            <a:ext cx="5029200" cy="3650328"/>
          </a:xfrm>
          <a:prstGeom prst="rect">
            <a:avLst/>
          </a:prstGeom>
        </p:spPr>
      </p:pic>
    </p:spTree>
    <p:extLst>
      <p:ext uri="{BB962C8B-B14F-4D97-AF65-F5344CB8AC3E}">
        <p14:creationId xmlns:p14="http://schemas.microsoft.com/office/powerpoint/2010/main" val="15286727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flipV="1">
            <a:off x="13639800" y="-2057400"/>
            <a:ext cx="152401" cy="122556"/>
          </a:xfrm>
        </p:spPr>
        <p:txBody>
          <a:bodyPr>
            <a:normAutofit fontScale="90000"/>
          </a:bodyPr>
          <a:lstStyle/>
          <a:p>
            <a:endParaRPr lang="en-IN" dirty="0"/>
          </a:p>
        </p:txBody>
      </p:sp>
      <p:sp>
        <p:nvSpPr>
          <p:cNvPr id="3" name="Text Placeholder 2"/>
          <p:cNvSpPr>
            <a:spLocks noGrp="1"/>
          </p:cNvSpPr>
          <p:nvPr>
            <p:ph idx="1"/>
          </p:nvPr>
        </p:nvSpPr>
        <p:spPr>
          <a:xfrm>
            <a:off x="13411200" y="304800"/>
            <a:ext cx="45719" cy="177801"/>
          </a:xfrm>
        </p:spPr>
        <p:txBody>
          <a:bodyPr>
            <a:normAutofit fontScale="25000" lnSpcReduction="20000"/>
          </a:bodyPr>
          <a:lstStyle/>
          <a:p>
            <a:pPr marL="114300" indent="0">
              <a:buNone/>
            </a:pPr>
            <a:endParaRPr lang="en-IN"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770468"/>
            <a:ext cx="4766733" cy="2887132"/>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3355" y="787401"/>
            <a:ext cx="4648200" cy="2870199"/>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3851206"/>
            <a:ext cx="4749800" cy="2656580"/>
          </a:xfrm>
          <a:prstGeom prst="rect">
            <a:avLst/>
          </a:prstGeom>
        </p:spPr>
      </p:pic>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3356" y="3733800"/>
            <a:ext cx="4648200" cy="2773986"/>
          </a:xfrm>
          <a:prstGeom prst="rect">
            <a:avLst/>
          </a:prstGeom>
        </p:spPr>
      </p:pic>
    </p:spTree>
    <p:extLst>
      <p:ext uri="{BB962C8B-B14F-4D97-AF65-F5344CB8AC3E}">
        <p14:creationId xmlns:p14="http://schemas.microsoft.com/office/powerpoint/2010/main" val="24939088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0600" y="-2057400"/>
            <a:ext cx="228600" cy="304800"/>
          </a:xfrm>
        </p:spPr>
        <p:txBody>
          <a:bodyPr>
            <a:normAutofit fontScale="90000"/>
          </a:bodyPr>
          <a:lstStyle/>
          <a:p>
            <a:endParaRPr lang="en-IN" dirty="0"/>
          </a:p>
        </p:txBody>
      </p:sp>
      <p:sp>
        <p:nvSpPr>
          <p:cNvPr id="3" name="Text Placeholder 2"/>
          <p:cNvSpPr>
            <a:spLocks noGrp="1"/>
          </p:cNvSpPr>
          <p:nvPr>
            <p:ph idx="1"/>
          </p:nvPr>
        </p:nvSpPr>
        <p:spPr>
          <a:xfrm>
            <a:off x="457200" y="457200"/>
            <a:ext cx="11277600" cy="6172200"/>
          </a:xfrm>
        </p:spPr>
        <p:txBody>
          <a:bodyPr/>
          <a:lstStyle/>
          <a:p>
            <a:r>
              <a:rPr lang="en-US" dirty="0"/>
              <a:t> </a:t>
            </a:r>
            <a:r>
              <a:rPr lang="en-US" b="1" dirty="0"/>
              <a:t>Celebrated Gandhi Jayanti and Lal Bahadur Shastri Jayanti </a:t>
            </a:r>
          </a:p>
          <a:p>
            <a:pPr marL="114300" indent="0">
              <a:buNone/>
            </a:pPr>
            <a:r>
              <a:rPr lang="en-US" sz="2400" dirty="0"/>
              <a:t>On the occasion of Gandhi Jayanti as well as Lal Bahadur Shastri Jayanti, GBSSW team celebrated with the children of all the educational centres initiated by GBSSW near Delhi NCR. Children were taught the importance of Mahatma Gandhi and why this day is celebrated. Although, Some of them wore the outfit of Mahatma Gandhi.</a:t>
            </a:r>
          </a:p>
          <a:p>
            <a:pPr marL="114300" indent="0">
              <a:buNone/>
            </a:pPr>
            <a:endParaRPr lang="en-IN"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3200400"/>
            <a:ext cx="8991600" cy="3520718"/>
          </a:xfrm>
          <a:prstGeom prst="rect">
            <a:avLst/>
          </a:prstGeom>
        </p:spPr>
      </p:pic>
    </p:spTree>
    <p:extLst>
      <p:ext uri="{BB962C8B-B14F-4D97-AF65-F5344CB8AC3E}">
        <p14:creationId xmlns:p14="http://schemas.microsoft.com/office/powerpoint/2010/main" val="7665318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73200" y="-4038600"/>
            <a:ext cx="304800" cy="228600"/>
          </a:xfrm>
        </p:spPr>
        <p:txBody>
          <a:bodyPr>
            <a:normAutofit fontScale="90000"/>
          </a:bodyPr>
          <a:lstStyle/>
          <a:p>
            <a:endParaRPr lang="en-IN" dirty="0"/>
          </a:p>
        </p:txBody>
      </p:sp>
      <p:sp>
        <p:nvSpPr>
          <p:cNvPr id="3" name="Text Placeholder 2"/>
          <p:cNvSpPr>
            <a:spLocks noGrp="1"/>
          </p:cNvSpPr>
          <p:nvPr>
            <p:ph idx="1"/>
          </p:nvPr>
        </p:nvSpPr>
        <p:spPr>
          <a:xfrm>
            <a:off x="14173200" y="-3962400"/>
            <a:ext cx="152400" cy="152400"/>
          </a:xfrm>
        </p:spPr>
        <p:txBody>
          <a:bodyPr>
            <a:normAutofit fontScale="25000" lnSpcReduction="20000"/>
          </a:bodyPr>
          <a:lstStyle/>
          <a:p>
            <a:endParaRPr lang="en-IN"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533400"/>
            <a:ext cx="3635055" cy="5867400"/>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755074"/>
            <a:ext cx="6248400" cy="2978726"/>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3810000"/>
            <a:ext cx="6248400" cy="2651990"/>
          </a:xfrm>
          <a:prstGeom prst="rect">
            <a:avLst/>
          </a:prstGeom>
        </p:spPr>
      </p:pic>
    </p:spTree>
    <p:extLst>
      <p:ext uri="{BB962C8B-B14F-4D97-AF65-F5344CB8AC3E}">
        <p14:creationId xmlns:p14="http://schemas.microsoft.com/office/powerpoint/2010/main" val="20996891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44400" y="-990600"/>
            <a:ext cx="381000" cy="228600"/>
          </a:xfrm>
        </p:spPr>
        <p:txBody>
          <a:bodyPr>
            <a:normAutofit fontScale="90000"/>
          </a:bodyPr>
          <a:lstStyle/>
          <a:p>
            <a:endParaRPr lang="en-IN" dirty="0"/>
          </a:p>
        </p:txBody>
      </p:sp>
      <p:sp>
        <p:nvSpPr>
          <p:cNvPr id="3" name="Text Placeholder 2"/>
          <p:cNvSpPr>
            <a:spLocks noGrp="1"/>
          </p:cNvSpPr>
          <p:nvPr>
            <p:ph idx="1"/>
          </p:nvPr>
        </p:nvSpPr>
        <p:spPr>
          <a:xfrm>
            <a:off x="457200" y="381000"/>
            <a:ext cx="11277600" cy="6248400"/>
          </a:xfrm>
        </p:spPr>
        <p:txBody>
          <a:bodyPr/>
          <a:lstStyle/>
          <a:p>
            <a:r>
              <a:rPr lang="en-US" dirty="0"/>
              <a:t>Apart from Gandhi Jayanti; 2nd October is marked as birth anniversary of Lal Bahadur Shastri, India's second Prime Minister. This day is also celebrated as Lal Bahadur Shastri Jayanti.</a:t>
            </a:r>
            <a:endParaRPr lang="en-IN"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905000"/>
            <a:ext cx="3581400" cy="4800600"/>
          </a:xfrm>
          <a:prstGeom prst="rect">
            <a:avLst/>
          </a:prstGeom>
        </p:spPr>
      </p:pic>
      <p:sp>
        <p:nvSpPr>
          <p:cNvPr id="5" name="Rectangle 4"/>
          <p:cNvSpPr/>
          <p:nvPr/>
        </p:nvSpPr>
        <p:spPr>
          <a:xfrm>
            <a:off x="3962400" y="1930400"/>
            <a:ext cx="7772400" cy="2677656"/>
          </a:xfrm>
          <a:prstGeom prst="rect">
            <a:avLst/>
          </a:prstGeom>
        </p:spPr>
        <p:txBody>
          <a:bodyPr wrap="square">
            <a:spAutoFit/>
          </a:bodyPr>
          <a:lstStyle/>
          <a:p>
            <a:r>
              <a:rPr lang="en-US" sz="2800" dirty="0">
                <a:latin typeface="Calibri" pitchFamily="34" charset="0"/>
                <a:cs typeface="Calibri" pitchFamily="34" charset="0"/>
              </a:rPr>
              <a:t>On the 2nd October, India celebrates not one but two great leaders who left an indelible mark on the nation’s history. While the world observes Gandhi Jayanti on this day. It is also an occasion to commemorate the birth anniversary of another remarkable leader, Lal Bahadur Shastri</a:t>
            </a:r>
            <a:endParaRPr lang="en-IN" sz="2800" dirty="0">
              <a:latin typeface="Calibri" pitchFamily="34" charset="0"/>
              <a:cs typeface="Calibri" pitchFamily="34" charset="0"/>
            </a:endParaRPr>
          </a:p>
        </p:txBody>
      </p:sp>
    </p:spTree>
    <p:extLst>
      <p:ext uri="{BB962C8B-B14F-4D97-AF65-F5344CB8AC3E}">
        <p14:creationId xmlns:p14="http://schemas.microsoft.com/office/powerpoint/2010/main" val="2658427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7"/>
        <p:cNvGrpSpPr/>
        <p:nvPr/>
      </p:nvGrpSpPr>
      <p:grpSpPr>
        <a:xfrm>
          <a:off x="0" y="0"/>
          <a:ext cx="0" cy="0"/>
          <a:chOff x="0" y="0"/>
          <a:chExt cx="0" cy="0"/>
        </a:xfrm>
      </p:grpSpPr>
      <p:sp>
        <p:nvSpPr>
          <p:cNvPr id="138" name="Google Shape;138;p1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9" name="Google Shape;139;p16" descr="A group of people standing in front of a pink wall&#10;&#10;Description automatically generated"/>
          <p:cNvPicPr preferRelativeResize="0"/>
          <p:nvPr/>
        </p:nvPicPr>
        <p:blipFill rotWithShape="1">
          <a:blip r:embed="rId3">
            <a:alphaModFix/>
          </a:blip>
          <a:srcRect l="21658" r="40308"/>
          <a:stretch/>
        </p:blipFill>
        <p:spPr>
          <a:xfrm>
            <a:off x="8529321" y="10"/>
            <a:ext cx="3662680" cy="3401558"/>
          </a:xfrm>
          <a:custGeom>
            <a:avLst/>
            <a:gdLst/>
            <a:ahLst/>
            <a:cxnLst/>
            <a:rect l="l" t="t" r="r" b="b"/>
            <a:pathLst>
              <a:path w="3662680" h="3401568" extrusionOk="0">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ln>
            <a:noFill/>
          </a:ln>
        </p:spPr>
      </p:pic>
      <p:pic>
        <p:nvPicPr>
          <p:cNvPr id="140" name="Google Shape;140;p16" descr="A group of people sitting on the floor&#10;&#10;Description automatically generated"/>
          <p:cNvPicPr preferRelativeResize="0"/>
          <p:nvPr/>
        </p:nvPicPr>
        <p:blipFill rotWithShape="1">
          <a:blip r:embed="rId4">
            <a:alphaModFix/>
          </a:blip>
          <a:srcRect l="20650" r="43252" b="1"/>
          <a:stretch/>
        </p:blipFill>
        <p:spPr>
          <a:xfrm>
            <a:off x="5115314" y="10"/>
            <a:ext cx="4118110" cy="3401558"/>
          </a:xfrm>
          <a:custGeom>
            <a:avLst/>
            <a:gdLst/>
            <a:ahLst/>
            <a:cxnLst/>
            <a:rect l="l" t="t" r="r" b="b"/>
            <a:pathLst>
              <a:path w="4118110" h="3401568" extrusionOk="0">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ln>
            <a:noFill/>
          </a:ln>
        </p:spPr>
      </p:pic>
      <p:pic>
        <p:nvPicPr>
          <p:cNvPr id="141" name="Google Shape;141;p16" descr="A group of children writing on paper&#10;&#10;Description automatically generated"/>
          <p:cNvPicPr preferRelativeResize="0"/>
          <p:nvPr/>
        </p:nvPicPr>
        <p:blipFill rotWithShape="1">
          <a:blip r:embed="rId5">
            <a:alphaModFix/>
          </a:blip>
          <a:srcRect l="14507" r="6876" b="-2"/>
          <a:stretch/>
        </p:blipFill>
        <p:spPr>
          <a:xfrm>
            <a:off x="5168353" y="3456432"/>
            <a:ext cx="7023646" cy="3401568"/>
          </a:xfrm>
          <a:custGeom>
            <a:avLst/>
            <a:gdLst/>
            <a:ahLst/>
            <a:cxnLst/>
            <a:rect l="l" t="t" r="r" b="b"/>
            <a:pathLst>
              <a:path w="7023646" h="3401568" extrusionOk="0">
                <a:moveTo>
                  <a:pt x="749132" y="0"/>
                </a:moveTo>
                <a:lnTo>
                  <a:pt x="7023646" y="0"/>
                </a:lnTo>
                <a:lnTo>
                  <a:pt x="7023646" y="3401568"/>
                </a:lnTo>
                <a:lnTo>
                  <a:pt x="0" y="3401568"/>
                </a:lnTo>
                <a:lnTo>
                  <a:pt x="79008" y="3238906"/>
                </a:lnTo>
                <a:cubicBezTo>
                  <a:pt x="502362" y="2321466"/>
                  <a:pt x="749563" y="1215476"/>
                  <a:pt x="749563" y="24956"/>
                </a:cubicBezTo>
                <a:close/>
              </a:path>
            </a:pathLst>
          </a:custGeom>
          <a:noFill/>
          <a:ln>
            <a:noFill/>
          </a:ln>
        </p:spPr>
      </p:pic>
      <p:sp>
        <p:nvSpPr>
          <p:cNvPr id="142" name="Google Shape;142;p16"/>
          <p:cNvSpPr/>
          <p:nvPr/>
        </p:nvSpPr>
        <p:spPr>
          <a:xfrm>
            <a:off x="0" y="0"/>
            <a:ext cx="5932965" cy="6858000"/>
          </a:xfrm>
          <a:custGeom>
            <a:avLst/>
            <a:gdLst/>
            <a:ahLst/>
            <a:cxnLst/>
            <a:rect l="l" t="t" r="r" b="b"/>
            <a:pathLst>
              <a:path w="5932965" h="6858000" extrusionOk="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solidFill>
            <a:schemeClr val="lt1"/>
          </a:solidFill>
          <a:ln w="9525" cap="flat" cmpd="sng">
            <a:solidFill>
              <a:srgbClr val="EFEFEF"/>
            </a:solidFill>
            <a:prstDash val="solid"/>
            <a:miter lim="800000"/>
            <a:headEnd type="none" w="sm" len="sm"/>
            <a:tailEnd type="none" w="sm" len="sm"/>
          </a:ln>
          <a:effectLst>
            <a:outerShdw blurRad="50800" dist="38100" algn="l" rotWithShape="0">
              <a:srgbClr val="D8D8D8">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3" name="Google Shape;143;p16"/>
          <p:cNvSpPr/>
          <p:nvPr/>
        </p:nvSpPr>
        <p:spPr>
          <a:xfrm>
            <a:off x="0" y="0"/>
            <a:ext cx="5922333" cy="6858000"/>
          </a:xfrm>
          <a:custGeom>
            <a:avLst/>
            <a:gdLst/>
            <a:ahLst/>
            <a:cxnLst/>
            <a:rect l="l" t="t" r="r" b="b"/>
            <a:pathLst>
              <a:path w="5922333" h="6858000" extrusionOk="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4" name="Google Shape;144;p16"/>
          <p:cNvSpPr txBox="1">
            <a:spLocks noGrp="1"/>
          </p:cNvSpPr>
          <p:nvPr>
            <p:ph type="title"/>
          </p:nvPr>
        </p:nvSpPr>
        <p:spPr>
          <a:xfrm>
            <a:off x="448056" y="685800"/>
            <a:ext cx="492233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400"/>
              <a:buFont typeface="Calibri"/>
              <a:buNone/>
            </a:pPr>
            <a:r>
              <a:rPr lang="en-US" sz="3400"/>
              <a:t>OUR EDUCATION CENTRE’S</a:t>
            </a:r>
            <a:endParaRPr/>
          </a:p>
          <a:p>
            <a:pPr marL="0" lvl="0" indent="0" algn="l" rtl="0">
              <a:lnSpc>
                <a:spcPct val="90000"/>
              </a:lnSpc>
              <a:spcBef>
                <a:spcPts val="0"/>
              </a:spcBef>
              <a:spcAft>
                <a:spcPts val="0"/>
              </a:spcAft>
              <a:buClr>
                <a:schemeClr val="dk1"/>
              </a:buClr>
              <a:buSzPts val="3400"/>
              <a:buFont typeface="Calibri"/>
              <a:buNone/>
            </a:pPr>
            <a:endParaRPr sz="3400"/>
          </a:p>
        </p:txBody>
      </p:sp>
      <p:sp>
        <p:nvSpPr>
          <p:cNvPr id="145" name="Google Shape;145;p16"/>
          <p:cNvSpPr/>
          <p:nvPr/>
        </p:nvSpPr>
        <p:spPr>
          <a:xfrm>
            <a:off x="0" y="1016867"/>
            <a:ext cx="128016" cy="65390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6" name="Google Shape;146;p16"/>
          <p:cNvSpPr/>
          <p:nvPr/>
        </p:nvSpPr>
        <p:spPr>
          <a:xfrm>
            <a:off x="438911" y="2089941"/>
            <a:ext cx="4970439"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147" name="Google Shape;147;p16"/>
          <p:cNvGrpSpPr/>
          <p:nvPr/>
        </p:nvGrpSpPr>
        <p:grpSpPr>
          <a:xfrm>
            <a:off x="451829" y="2549377"/>
            <a:ext cx="4914790" cy="3597188"/>
            <a:chOff x="3773" y="34777"/>
            <a:chExt cx="4914790" cy="3597188"/>
          </a:xfrm>
        </p:grpSpPr>
        <p:sp>
          <p:nvSpPr>
            <p:cNvPr id="148" name="Google Shape;148;p16"/>
            <p:cNvSpPr/>
            <p:nvPr/>
          </p:nvSpPr>
          <p:spPr>
            <a:xfrm>
              <a:off x="1766766" y="608670"/>
              <a:ext cx="296105" cy="91440"/>
            </a:xfrm>
            <a:custGeom>
              <a:avLst/>
              <a:gdLst/>
              <a:ahLst/>
              <a:cxnLst/>
              <a:rect l="l" t="t" r="r" b="b"/>
              <a:pathLst>
                <a:path w="120000" h="120000" extrusionOk="0">
                  <a:moveTo>
                    <a:pt x="0" y="60000"/>
                  </a:moveTo>
                  <a:lnTo>
                    <a:pt x="120000" y="60000"/>
                  </a:lnTo>
                </a:path>
              </a:pathLst>
            </a:custGeom>
            <a:noFill/>
            <a:ln w="9525" cap="flat" cmpd="sng">
              <a:solidFill>
                <a:schemeClr val="dk2"/>
              </a:solidFill>
              <a:prstDash val="solid"/>
              <a:miter lim="800000"/>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6"/>
            <p:cNvSpPr txBox="1"/>
            <p:nvPr/>
          </p:nvSpPr>
          <p:spPr>
            <a:xfrm>
              <a:off x="1906652" y="652756"/>
              <a:ext cx="16335" cy="326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b="0" i="0" u="none" strike="noStrike" cap="none">
                <a:solidFill>
                  <a:schemeClr val="dk1"/>
                </a:solidFill>
                <a:latin typeface="Calibri"/>
                <a:ea typeface="Calibri"/>
                <a:cs typeface="Calibri"/>
                <a:sym typeface="Calibri"/>
              </a:endParaRPr>
            </a:p>
          </p:txBody>
        </p:sp>
        <p:sp>
          <p:nvSpPr>
            <p:cNvPr id="150" name="Google Shape;150;p16"/>
            <p:cNvSpPr/>
            <p:nvPr/>
          </p:nvSpPr>
          <p:spPr>
            <a:xfrm>
              <a:off x="3773" y="34777"/>
              <a:ext cx="1764793" cy="1239226"/>
            </a:xfrm>
            <a:prstGeom prst="rect">
              <a:avLst/>
            </a:prstGeom>
            <a:gradFill>
              <a:gsLst>
                <a:gs pos="0">
                  <a:srgbClr val="5E697B"/>
                </a:gs>
                <a:gs pos="50000">
                  <a:srgbClr val="42536A"/>
                </a:gs>
                <a:gs pos="100000">
                  <a:srgbClr val="38495F"/>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6"/>
            <p:cNvSpPr txBox="1"/>
            <p:nvPr/>
          </p:nvSpPr>
          <p:spPr>
            <a:xfrm>
              <a:off x="3773" y="34777"/>
              <a:ext cx="1764793" cy="1239226"/>
            </a:xfrm>
            <a:prstGeom prst="rect">
              <a:avLst/>
            </a:prstGeom>
            <a:noFill/>
            <a:ln>
              <a:noFill/>
            </a:ln>
          </p:spPr>
          <p:txBody>
            <a:bodyPr spcFirstLastPara="1" wrap="square" lIns="69600" tIns="73050" rIns="69600" bIns="7305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b="1" i="0" u="none" strike="noStrike" cap="none" dirty="0">
                  <a:solidFill>
                    <a:schemeClr val="lt1"/>
                  </a:solidFill>
                  <a:latin typeface="Calibri"/>
                  <a:ea typeface="Calibri"/>
                  <a:cs typeface="Calibri"/>
                  <a:sym typeface="Calibri"/>
                </a:rPr>
                <a:t>We have Total Three Centres One in Greater </a:t>
              </a:r>
              <a:r>
                <a:rPr lang="en-US" sz="1300" b="1" i="0" u="none" strike="noStrike" cap="none" dirty="0" err="1">
                  <a:solidFill>
                    <a:schemeClr val="lt1"/>
                  </a:solidFill>
                  <a:latin typeface="Calibri"/>
                  <a:ea typeface="Calibri"/>
                  <a:cs typeface="Calibri"/>
                  <a:sym typeface="Calibri"/>
                </a:rPr>
                <a:t>noida</a:t>
              </a:r>
              <a:r>
                <a:rPr lang="en-US" sz="1300" b="1" i="0" u="none" strike="noStrike" cap="none" dirty="0">
                  <a:solidFill>
                    <a:schemeClr val="lt1"/>
                  </a:solidFill>
                  <a:latin typeface="Calibri"/>
                  <a:ea typeface="Calibri"/>
                  <a:cs typeface="Calibri"/>
                  <a:sym typeface="Calibri"/>
                </a:rPr>
                <a:t> in </a:t>
              </a:r>
              <a:r>
                <a:rPr lang="en-US" sz="1300" b="1" i="0" u="none" strike="noStrike" cap="none" dirty="0" err="1">
                  <a:solidFill>
                    <a:schemeClr val="lt1"/>
                  </a:solidFill>
                  <a:latin typeface="Calibri"/>
                  <a:ea typeface="Calibri"/>
                  <a:cs typeface="Calibri"/>
                  <a:sym typeface="Calibri"/>
                </a:rPr>
                <a:t>kasna</a:t>
              </a:r>
              <a:r>
                <a:rPr lang="en-US" sz="1300" b="1" i="0" u="none" strike="noStrike" cap="none" dirty="0">
                  <a:solidFill>
                    <a:schemeClr val="lt1"/>
                  </a:solidFill>
                  <a:latin typeface="Calibri"/>
                  <a:ea typeface="Calibri"/>
                  <a:cs typeface="Calibri"/>
                  <a:sym typeface="Calibri"/>
                </a:rPr>
                <a:t> Village  and 2 centres in </a:t>
              </a:r>
              <a:r>
                <a:rPr lang="en-US" sz="1300" b="1" i="0" u="none" strike="noStrike" cap="none" dirty="0" err="1">
                  <a:solidFill>
                    <a:schemeClr val="lt1"/>
                  </a:solidFill>
                  <a:latin typeface="Calibri"/>
                  <a:ea typeface="Calibri"/>
                  <a:cs typeface="Calibri"/>
                  <a:sym typeface="Calibri"/>
                </a:rPr>
                <a:t>noida</a:t>
              </a:r>
              <a:r>
                <a:rPr lang="en-US" sz="1300" b="1" i="0" u="none" strike="noStrike" cap="none" dirty="0">
                  <a:solidFill>
                    <a:schemeClr val="lt1"/>
                  </a:solidFill>
                  <a:latin typeface="Calibri"/>
                  <a:ea typeface="Calibri"/>
                  <a:cs typeface="Calibri"/>
                  <a:sym typeface="Calibri"/>
                </a:rPr>
                <a:t> Sector 10 and , Sector 17.</a:t>
              </a:r>
              <a:endParaRPr sz="1300" b="0" i="0" u="none" strike="noStrike" cap="none" dirty="0">
                <a:solidFill>
                  <a:schemeClr val="lt1"/>
                </a:solidFill>
                <a:latin typeface="Calibri"/>
                <a:ea typeface="Calibri"/>
                <a:cs typeface="Calibri"/>
                <a:sym typeface="Calibri"/>
              </a:endParaRPr>
            </a:p>
          </p:txBody>
        </p:sp>
        <p:sp>
          <p:nvSpPr>
            <p:cNvPr id="152" name="Google Shape;152;p16"/>
            <p:cNvSpPr/>
            <p:nvPr/>
          </p:nvSpPr>
          <p:spPr>
            <a:xfrm>
              <a:off x="714003" y="1078728"/>
              <a:ext cx="2091499" cy="489580"/>
            </a:xfrm>
            <a:custGeom>
              <a:avLst/>
              <a:gdLst/>
              <a:ahLst/>
              <a:cxnLst/>
              <a:rect l="l" t="t" r="r" b="b"/>
              <a:pathLst>
                <a:path w="120000" h="120000" extrusionOk="0">
                  <a:moveTo>
                    <a:pt x="120000" y="0"/>
                  </a:moveTo>
                  <a:lnTo>
                    <a:pt x="120000" y="64191"/>
                  </a:lnTo>
                  <a:lnTo>
                    <a:pt x="0" y="64191"/>
                  </a:lnTo>
                  <a:lnTo>
                    <a:pt x="0" y="120000"/>
                  </a:lnTo>
                </a:path>
              </a:pathLst>
            </a:custGeom>
            <a:noFill/>
            <a:ln w="9525" cap="flat" cmpd="sng">
              <a:solidFill>
                <a:schemeClr val="dk2"/>
              </a:solidFill>
              <a:prstDash val="solid"/>
              <a:miter lim="800000"/>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6"/>
            <p:cNvSpPr txBox="1"/>
            <p:nvPr/>
          </p:nvSpPr>
          <p:spPr>
            <a:xfrm>
              <a:off x="1705872" y="1321885"/>
              <a:ext cx="107760" cy="326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b="0" i="0" u="none" strike="noStrike" cap="none">
                <a:solidFill>
                  <a:schemeClr val="dk1"/>
                </a:solidFill>
                <a:latin typeface="Calibri"/>
                <a:ea typeface="Calibri"/>
                <a:cs typeface="Calibri"/>
                <a:sym typeface="Calibri"/>
              </a:endParaRPr>
            </a:p>
          </p:txBody>
        </p:sp>
        <p:sp>
          <p:nvSpPr>
            <p:cNvPr id="154" name="Google Shape;154;p16"/>
            <p:cNvSpPr/>
            <p:nvPr/>
          </p:nvSpPr>
          <p:spPr>
            <a:xfrm>
              <a:off x="2095272" y="228252"/>
              <a:ext cx="1420459" cy="852275"/>
            </a:xfrm>
            <a:prstGeom prst="rect">
              <a:avLst/>
            </a:prstGeom>
            <a:gradFill>
              <a:gsLst>
                <a:gs pos="0">
                  <a:srgbClr val="5E697B"/>
                </a:gs>
                <a:gs pos="50000">
                  <a:srgbClr val="42536A"/>
                </a:gs>
                <a:gs pos="100000">
                  <a:srgbClr val="38495F"/>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6"/>
            <p:cNvSpPr txBox="1"/>
            <p:nvPr/>
          </p:nvSpPr>
          <p:spPr>
            <a:xfrm>
              <a:off x="2095272" y="228252"/>
              <a:ext cx="1420459" cy="852275"/>
            </a:xfrm>
            <a:prstGeom prst="rect">
              <a:avLst/>
            </a:prstGeom>
            <a:noFill/>
            <a:ln>
              <a:noFill/>
            </a:ln>
          </p:spPr>
          <p:txBody>
            <a:bodyPr spcFirstLastPara="1" wrap="square" lIns="69600" tIns="73050" rIns="69600" bIns="7305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b="1" i="0" u="none" strike="noStrike" cap="none" dirty="0">
                  <a:solidFill>
                    <a:schemeClr val="lt1"/>
                  </a:solidFill>
                  <a:latin typeface="Calibri"/>
                  <a:ea typeface="Calibri"/>
                  <a:cs typeface="Calibri"/>
                  <a:sym typeface="Calibri"/>
                </a:rPr>
                <a:t>1,   Kasna Education  Centre</a:t>
              </a:r>
              <a:endParaRPr sz="1300" b="0" i="0" u="none" strike="noStrike" cap="none" dirty="0">
                <a:solidFill>
                  <a:schemeClr val="lt1"/>
                </a:solidFill>
                <a:latin typeface="Calibri"/>
                <a:ea typeface="Calibri"/>
                <a:cs typeface="Calibri"/>
                <a:sym typeface="Calibri"/>
              </a:endParaRPr>
            </a:p>
          </p:txBody>
        </p:sp>
        <p:sp>
          <p:nvSpPr>
            <p:cNvPr id="156" name="Google Shape;156;p16"/>
            <p:cNvSpPr/>
            <p:nvPr/>
          </p:nvSpPr>
          <p:spPr>
            <a:xfrm>
              <a:off x="1422433" y="1981127"/>
              <a:ext cx="296105" cy="91440"/>
            </a:xfrm>
            <a:custGeom>
              <a:avLst/>
              <a:gdLst/>
              <a:ahLst/>
              <a:cxnLst/>
              <a:rect l="l" t="t" r="r" b="b"/>
              <a:pathLst>
                <a:path w="120000" h="120000" extrusionOk="0">
                  <a:moveTo>
                    <a:pt x="0" y="60000"/>
                  </a:moveTo>
                  <a:lnTo>
                    <a:pt x="120000" y="60000"/>
                  </a:lnTo>
                </a:path>
              </a:pathLst>
            </a:custGeom>
            <a:noFill/>
            <a:ln w="9525" cap="flat" cmpd="sng">
              <a:solidFill>
                <a:schemeClr val="dk2"/>
              </a:solidFill>
              <a:prstDash val="solid"/>
              <a:miter lim="800000"/>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6"/>
            <p:cNvSpPr txBox="1"/>
            <p:nvPr/>
          </p:nvSpPr>
          <p:spPr>
            <a:xfrm>
              <a:off x="1562318" y="2025213"/>
              <a:ext cx="16335" cy="326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b="0" i="0" u="none" strike="noStrike" cap="none">
                <a:solidFill>
                  <a:schemeClr val="dk1"/>
                </a:solidFill>
                <a:latin typeface="Calibri"/>
                <a:ea typeface="Calibri"/>
                <a:cs typeface="Calibri"/>
                <a:sym typeface="Calibri"/>
              </a:endParaRPr>
            </a:p>
          </p:txBody>
        </p:sp>
        <p:sp>
          <p:nvSpPr>
            <p:cNvPr id="158" name="Google Shape;158;p16"/>
            <p:cNvSpPr/>
            <p:nvPr/>
          </p:nvSpPr>
          <p:spPr>
            <a:xfrm>
              <a:off x="3773" y="1600709"/>
              <a:ext cx="1420459" cy="852275"/>
            </a:xfrm>
            <a:prstGeom prst="rect">
              <a:avLst/>
            </a:prstGeom>
            <a:gradFill>
              <a:gsLst>
                <a:gs pos="0">
                  <a:srgbClr val="5E697B"/>
                </a:gs>
                <a:gs pos="50000">
                  <a:srgbClr val="42536A"/>
                </a:gs>
                <a:gs pos="100000">
                  <a:srgbClr val="38495F"/>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txBox="1"/>
            <p:nvPr/>
          </p:nvSpPr>
          <p:spPr>
            <a:xfrm>
              <a:off x="3773" y="1600709"/>
              <a:ext cx="1420459" cy="852275"/>
            </a:xfrm>
            <a:prstGeom prst="rect">
              <a:avLst/>
            </a:prstGeom>
            <a:noFill/>
            <a:ln>
              <a:noFill/>
            </a:ln>
          </p:spPr>
          <p:txBody>
            <a:bodyPr spcFirstLastPara="1" wrap="square" lIns="69600" tIns="73050" rIns="69600" bIns="7305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b="1" i="0" u="none" strike="noStrike" cap="none">
                  <a:solidFill>
                    <a:schemeClr val="lt1"/>
                  </a:solidFill>
                  <a:latin typeface="Calibri"/>
                  <a:ea typeface="Calibri"/>
                  <a:cs typeface="Calibri"/>
                  <a:sym typeface="Calibri"/>
                </a:rPr>
                <a:t>Total Students : 34</a:t>
              </a:r>
              <a:endParaRPr sz="1300" b="0" i="0" u="none" strike="noStrike" cap="none">
                <a:solidFill>
                  <a:schemeClr val="lt1"/>
                </a:solidFill>
                <a:latin typeface="Calibri"/>
                <a:ea typeface="Calibri"/>
                <a:cs typeface="Calibri"/>
                <a:sym typeface="Calibri"/>
              </a:endParaRPr>
            </a:p>
          </p:txBody>
        </p:sp>
        <p:sp>
          <p:nvSpPr>
            <p:cNvPr id="160" name="Google Shape;160;p16"/>
            <p:cNvSpPr/>
            <p:nvPr/>
          </p:nvSpPr>
          <p:spPr>
            <a:xfrm>
              <a:off x="3169598" y="1981127"/>
              <a:ext cx="296105" cy="91440"/>
            </a:xfrm>
            <a:custGeom>
              <a:avLst/>
              <a:gdLst/>
              <a:ahLst/>
              <a:cxnLst/>
              <a:rect l="l" t="t" r="r" b="b"/>
              <a:pathLst>
                <a:path w="120000" h="120000" extrusionOk="0">
                  <a:moveTo>
                    <a:pt x="0" y="60000"/>
                  </a:moveTo>
                  <a:lnTo>
                    <a:pt x="120000" y="60000"/>
                  </a:lnTo>
                </a:path>
              </a:pathLst>
            </a:custGeom>
            <a:noFill/>
            <a:ln w="9525" cap="flat" cmpd="sng">
              <a:solidFill>
                <a:schemeClr val="dk2"/>
              </a:solidFill>
              <a:prstDash val="solid"/>
              <a:miter lim="800000"/>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6"/>
            <p:cNvSpPr txBox="1"/>
            <p:nvPr/>
          </p:nvSpPr>
          <p:spPr>
            <a:xfrm>
              <a:off x="3309484" y="2025213"/>
              <a:ext cx="16335" cy="326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b="0" i="0" u="none" strike="noStrike" cap="none">
                <a:solidFill>
                  <a:schemeClr val="dk1"/>
                </a:solidFill>
                <a:latin typeface="Calibri"/>
                <a:ea typeface="Calibri"/>
                <a:cs typeface="Calibri"/>
                <a:sym typeface="Calibri"/>
              </a:endParaRPr>
            </a:p>
          </p:txBody>
        </p:sp>
        <p:sp>
          <p:nvSpPr>
            <p:cNvPr id="162" name="Google Shape;162;p16"/>
            <p:cNvSpPr/>
            <p:nvPr/>
          </p:nvSpPr>
          <p:spPr>
            <a:xfrm>
              <a:off x="1750939" y="1600709"/>
              <a:ext cx="1420459" cy="852275"/>
            </a:xfrm>
            <a:prstGeom prst="rect">
              <a:avLst/>
            </a:prstGeom>
            <a:gradFill>
              <a:gsLst>
                <a:gs pos="0">
                  <a:srgbClr val="5E697B"/>
                </a:gs>
                <a:gs pos="50000">
                  <a:srgbClr val="42536A"/>
                </a:gs>
                <a:gs pos="100000">
                  <a:srgbClr val="38495F"/>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6"/>
            <p:cNvSpPr txBox="1"/>
            <p:nvPr/>
          </p:nvSpPr>
          <p:spPr>
            <a:xfrm>
              <a:off x="1750939" y="1600709"/>
              <a:ext cx="1420459" cy="852275"/>
            </a:xfrm>
            <a:prstGeom prst="rect">
              <a:avLst/>
            </a:prstGeom>
            <a:noFill/>
            <a:ln>
              <a:noFill/>
            </a:ln>
          </p:spPr>
          <p:txBody>
            <a:bodyPr spcFirstLastPara="1" wrap="square" lIns="69600" tIns="73050" rIns="69600" bIns="7305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b="1" i="0" u="none" strike="noStrike" cap="none">
                  <a:solidFill>
                    <a:schemeClr val="lt1"/>
                  </a:solidFill>
                  <a:latin typeface="Calibri"/>
                  <a:ea typeface="Calibri"/>
                  <a:cs typeface="Calibri"/>
                  <a:sym typeface="Calibri"/>
                </a:rPr>
                <a:t>2, Noida Education Sector 17</a:t>
              </a:r>
              <a:endParaRPr sz="1300" b="0" i="0" u="none" strike="noStrike" cap="none">
                <a:solidFill>
                  <a:schemeClr val="lt1"/>
                </a:solidFill>
                <a:latin typeface="Calibri"/>
                <a:ea typeface="Calibri"/>
                <a:cs typeface="Calibri"/>
                <a:sym typeface="Calibri"/>
              </a:endParaRPr>
            </a:p>
          </p:txBody>
        </p:sp>
        <p:sp>
          <p:nvSpPr>
            <p:cNvPr id="164" name="Google Shape;164;p16"/>
            <p:cNvSpPr/>
            <p:nvPr/>
          </p:nvSpPr>
          <p:spPr>
            <a:xfrm>
              <a:off x="714003" y="2451185"/>
              <a:ext cx="3494331" cy="296105"/>
            </a:xfrm>
            <a:custGeom>
              <a:avLst/>
              <a:gdLst/>
              <a:ahLst/>
              <a:cxnLst/>
              <a:rect l="l" t="t" r="r" b="b"/>
              <a:pathLst>
                <a:path w="120000" h="120000" extrusionOk="0">
                  <a:moveTo>
                    <a:pt x="120000" y="0"/>
                  </a:moveTo>
                  <a:lnTo>
                    <a:pt x="120000" y="66930"/>
                  </a:lnTo>
                  <a:lnTo>
                    <a:pt x="0" y="66930"/>
                  </a:lnTo>
                  <a:lnTo>
                    <a:pt x="0" y="120000"/>
                  </a:lnTo>
                </a:path>
              </a:pathLst>
            </a:custGeom>
            <a:noFill/>
            <a:ln w="9525" cap="flat" cmpd="sng">
              <a:solidFill>
                <a:schemeClr val="dk2"/>
              </a:solidFill>
              <a:prstDash val="solid"/>
              <a:miter lim="800000"/>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6"/>
            <p:cNvSpPr txBox="1"/>
            <p:nvPr/>
          </p:nvSpPr>
          <p:spPr>
            <a:xfrm>
              <a:off x="2373429" y="2597604"/>
              <a:ext cx="175478" cy="326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b="0" i="0" u="none" strike="noStrike" cap="none">
                <a:solidFill>
                  <a:schemeClr val="dk1"/>
                </a:solidFill>
                <a:latin typeface="Calibri"/>
                <a:ea typeface="Calibri"/>
                <a:cs typeface="Calibri"/>
                <a:sym typeface="Calibri"/>
              </a:endParaRPr>
            </a:p>
          </p:txBody>
        </p:sp>
        <p:sp>
          <p:nvSpPr>
            <p:cNvPr id="166" name="Google Shape;166;p16"/>
            <p:cNvSpPr/>
            <p:nvPr/>
          </p:nvSpPr>
          <p:spPr>
            <a:xfrm>
              <a:off x="3498104" y="1600709"/>
              <a:ext cx="1420459" cy="852275"/>
            </a:xfrm>
            <a:prstGeom prst="rect">
              <a:avLst/>
            </a:prstGeom>
            <a:gradFill>
              <a:gsLst>
                <a:gs pos="0">
                  <a:srgbClr val="5E697B"/>
                </a:gs>
                <a:gs pos="50000">
                  <a:srgbClr val="42536A"/>
                </a:gs>
                <a:gs pos="100000">
                  <a:srgbClr val="38495F"/>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6"/>
            <p:cNvSpPr txBox="1"/>
            <p:nvPr/>
          </p:nvSpPr>
          <p:spPr>
            <a:xfrm>
              <a:off x="3498104" y="1600709"/>
              <a:ext cx="1420459" cy="852275"/>
            </a:xfrm>
            <a:prstGeom prst="rect">
              <a:avLst/>
            </a:prstGeom>
            <a:noFill/>
            <a:ln>
              <a:noFill/>
            </a:ln>
          </p:spPr>
          <p:txBody>
            <a:bodyPr spcFirstLastPara="1" wrap="square" lIns="69600" tIns="73050" rIns="69600" bIns="7305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b="1" i="0" u="none" strike="noStrike" cap="none">
                  <a:solidFill>
                    <a:schemeClr val="lt1"/>
                  </a:solidFill>
                  <a:latin typeface="Calibri"/>
                  <a:ea typeface="Calibri"/>
                  <a:cs typeface="Calibri"/>
                  <a:sym typeface="Calibri"/>
                </a:rPr>
                <a:t>Total Students : 34</a:t>
              </a:r>
              <a:endParaRPr sz="1300" b="0" i="0" u="none" strike="noStrike" cap="none">
                <a:solidFill>
                  <a:schemeClr val="lt1"/>
                </a:solidFill>
                <a:latin typeface="Calibri"/>
                <a:ea typeface="Calibri"/>
                <a:cs typeface="Calibri"/>
                <a:sym typeface="Calibri"/>
              </a:endParaRPr>
            </a:p>
          </p:txBody>
        </p:sp>
        <p:sp>
          <p:nvSpPr>
            <p:cNvPr id="168" name="Google Shape;168;p16"/>
            <p:cNvSpPr/>
            <p:nvPr/>
          </p:nvSpPr>
          <p:spPr>
            <a:xfrm>
              <a:off x="1422433" y="3160108"/>
              <a:ext cx="296105" cy="91440"/>
            </a:xfrm>
            <a:custGeom>
              <a:avLst/>
              <a:gdLst/>
              <a:ahLst/>
              <a:cxnLst/>
              <a:rect l="l" t="t" r="r" b="b"/>
              <a:pathLst>
                <a:path w="120000" h="120000" extrusionOk="0">
                  <a:moveTo>
                    <a:pt x="0" y="60000"/>
                  </a:moveTo>
                  <a:lnTo>
                    <a:pt x="120000" y="60000"/>
                  </a:lnTo>
                </a:path>
              </a:pathLst>
            </a:custGeom>
            <a:noFill/>
            <a:ln w="9525" cap="flat" cmpd="sng">
              <a:solidFill>
                <a:schemeClr val="dk2"/>
              </a:solidFill>
              <a:prstDash val="solid"/>
              <a:miter lim="800000"/>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6"/>
            <p:cNvSpPr txBox="1"/>
            <p:nvPr/>
          </p:nvSpPr>
          <p:spPr>
            <a:xfrm>
              <a:off x="1562318" y="3204195"/>
              <a:ext cx="16335" cy="326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Calibri"/>
                <a:buNone/>
              </a:pPr>
              <a:endParaRPr sz="500" b="0" i="0" u="none" strike="noStrike" cap="none">
                <a:solidFill>
                  <a:schemeClr val="dk1"/>
                </a:solidFill>
                <a:latin typeface="Calibri"/>
                <a:ea typeface="Calibri"/>
                <a:cs typeface="Calibri"/>
                <a:sym typeface="Calibri"/>
              </a:endParaRPr>
            </a:p>
          </p:txBody>
        </p:sp>
        <p:sp>
          <p:nvSpPr>
            <p:cNvPr id="170" name="Google Shape;170;p16"/>
            <p:cNvSpPr/>
            <p:nvPr/>
          </p:nvSpPr>
          <p:spPr>
            <a:xfrm>
              <a:off x="3773" y="2779690"/>
              <a:ext cx="1420459" cy="852275"/>
            </a:xfrm>
            <a:prstGeom prst="rect">
              <a:avLst/>
            </a:prstGeom>
            <a:gradFill>
              <a:gsLst>
                <a:gs pos="0">
                  <a:srgbClr val="5E697B"/>
                </a:gs>
                <a:gs pos="50000">
                  <a:srgbClr val="42536A"/>
                </a:gs>
                <a:gs pos="100000">
                  <a:srgbClr val="38495F"/>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6"/>
            <p:cNvSpPr txBox="1"/>
            <p:nvPr/>
          </p:nvSpPr>
          <p:spPr>
            <a:xfrm>
              <a:off x="3773" y="2779690"/>
              <a:ext cx="1420459" cy="852275"/>
            </a:xfrm>
            <a:prstGeom prst="rect">
              <a:avLst/>
            </a:prstGeom>
            <a:noFill/>
            <a:ln>
              <a:noFill/>
            </a:ln>
          </p:spPr>
          <p:txBody>
            <a:bodyPr spcFirstLastPara="1" wrap="square" lIns="69600" tIns="73050" rIns="69600" bIns="7305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b="1" i="0" u="none" strike="noStrike" cap="none">
                  <a:solidFill>
                    <a:schemeClr val="lt1"/>
                  </a:solidFill>
                  <a:latin typeface="Calibri"/>
                  <a:ea typeface="Calibri"/>
                  <a:cs typeface="Calibri"/>
                  <a:sym typeface="Calibri"/>
                </a:rPr>
                <a:t>3,   Noida Education Sector 10 </a:t>
              </a:r>
              <a:endParaRPr sz="1300" b="0" i="0" u="none" strike="noStrike" cap="none">
                <a:solidFill>
                  <a:schemeClr val="lt1"/>
                </a:solidFill>
                <a:latin typeface="Calibri"/>
                <a:ea typeface="Calibri"/>
                <a:cs typeface="Calibri"/>
                <a:sym typeface="Calibri"/>
              </a:endParaRPr>
            </a:p>
          </p:txBody>
        </p:sp>
        <p:sp>
          <p:nvSpPr>
            <p:cNvPr id="172" name="Google Shape;172;p16"/>
            <p:cNvSpPr/>
            <p:nvPr/>
          </p:nvSpPr>
          <p:spPr>
            <a:xfrm>
              <a:off x="1750939" y="2779690"/>
              <a:ext cx="1420459" cy="852275"/>
            </a:xfrm>
            <a:prstGeom prst="rect">
              <a:avLst/>
            </a:prstGeom>
            <a:gradFill>
              <a:gsLst>
                <a:gs pos="0">
                  <a:srgbClr val="5E697B"/>
                </a:gs>
                <a:gs pos="50000">
                  <a:srgbClr val="42536A"/>
                </a:gs>
                <a:gs pos="100000">
                  <a:srgbClr val="38495F"/>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6"/>
            <p:cNvSpPr txBox="1"/>
            <p:nvPr/>
          </p:nvSpPr>
          <p:spPr>
            <a:xfrm>
              <a:off x="1750939" y="2779690"/>
              <a:ext cx="1420459" cy="852275"/>
            </a:xfrm>
            <a:prstGeom prst="rect">
              <a:avLst/>
            </a:prstGeom>
            <a:noFill/>
            <a:ln>
              <a:noFill/>
            </a:ln>
          </p:spPr>
          <p:txBody>
            <a:bodyPr spcFirstLastPara="1" wrap="square" lIns="69600" tIns="73050" rIns="69600" bIns="73050" anchor="ctr" anchorCtr="0">
              <a:noAutofit/>
            </a:bodyPr>
            <a:lstStyle/>
            <a:p>
              <a:pPr marL="0" marR="0" lvl="0" indent="0" algn="ctr" rtl="0">
                <a:lnSpc>
                  <a:spcPct val="90000"/>
                </a:lnSpc>
                <a:spcBef>
                  <a:spcPts val="0"/>
                </a:spcBef>
                <a:spcAft>
                  <a:spcPts val="0"/>
                </a:spcAft>
                <a:buClr>
                  <a:schemeClr val="lt1"/>
                </a:buClr>
                <a:buSzPts val="1300"/>
                <a:buFont typeface="Calibri"/>
                <a:buNone/>
              </a:pPr>
              <a:r>
                <a:rPr lang="en-US" sz="1300" b="1" i="0" u="none" strike="noStrike" cap="none">
                  <a:solidFill>
                    <a:schemeClr val="lt1"/>
                  </a:solidFill>
                  <a:latin typeface="Calibri"/>
                  <a:ea typeface="Calibri"/>
                  <a:cs typeface="Calibri"/>
                  <a:sym typeface="Calibri"/>
                </a:rPr>
                <a:t>Total Students : 34</a:t>
              </a:r>
              <a:endParaRPr sz="1300" b="0" i="0" u="none" strike="noStrike" cap="none">
                <a:solidFill>
                  <a:schemeClr val="lt1"/>
                </a:solidFill>
                <a:latin typeface="Calibri"/>
                <a:ea typeface="Calibri"/>
                <a:cs typeface="Calibri"/>
                <a:sym typeface="Calibri"/>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82675"/>
          </a:xfrm>
        </p:spPr>
        <p:txBody>
          <a:bodyPr/>
          <a:lstStyle/>
          <a:p>
            <a:r>
              <a:rPr lang="en-US" b="1" u="sng" dirty="0"/>
              <a:t>October 04, 2023</a:t>
            </a:r>
            <a:endParaRPr lang="en-IN" b="1" u="sng" dirty="0"/>
          </a:p>
        </p:txBody>
      </p:sp>
      <p:sp>
        <p:nvSpPr>
          <p:cNvPr id="3" name="Text Placeholder 2"/>
          <p:cNvSpPr>
            <a:spLocks noGrp="1"/>
          </p:cNvSpPr>
          <p:nvPr>
            <p:ph idx="1"/>
          </p:nvPr>
        </p:nvSpPr>
        <p:spPr>
          <a:xfrm>
            <a:off x="304800" y="1371600"/>
            <a:ext cx="11430000" cy="5181600"/>
          </a:xfrm>
        </p:spPr>
        <p:txBody>
          <a:bodyPr/>
          <a:lstStyle/>
          <a:p>
            <a:r>
              <a:rPr lang="en-IN" b="1" dirty="0"/>
              <a:t>Conducted Medical Health Camp.</a:t>
            </a:r>
          </a:p>
          <a:p>
            <a:pPr marL="114300" indent="0">
              <a:buNone/>
            </a:pPr>
            <a:r>
              <a:rPr lang="en-IN" b="1" dirty="0"/>
              <a:t> </a:t>
            </a: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133600"/>
            <a:ext cx="5684993" cy="4419600"/>
          </a:xfrm>
          <a:prstGeom prst="rect">
            <a:avLst/>
          </a:prstGeom>
        </p:spPr>
      </p:pic>
      <p:sp>
        <p:nvSpPr>
          <p:cNvPr id="5" name="Rectangle 4"/>
          <p:cNvSpPr/>
          <p:nvPr/>
        </p:nvSpPr>
        <p:spPr>
          <a:xfrm>
            <a:off x="228600" y="2209800"/>
            <a:ext cx="5638800" cy="3970318"/>
          </a:xfrm>
          <a:prstGeom prst="rect">
            <a:avLst/>
          </a:prstGeom>
        </p:spPr>
        <p:txBody>
          <a:bodyPr wrap="square">
            <a:spAutoFit/>
          </a:bodyPr>
          <a:lstStyle/>
          <a:p>
            <a:r>
              <a:rPr lang="en-US" sz="2800" dirty="0">
                <a:latin typeface="Calibri" pitchFamily="34" charset="0"/>
                <a:cs typeface="Calibri" pitchFamily="34" charset="0"/>
              </a:rPr>
              <a:t>This time the doctor addressed more than 100 patients residing in and nearby the same community. The patients who needed advance diagnosis were also taken care by the tools and machines available in the ambulance itself such as BP Apparatus ( Sphygmomanometer ) etc.</a:t>
            </a:r>
            <a:endParaRPr lang="en-IN" sz="2800" dirty="0">
              <a:latin typeface="Calibri" pitchFamily="34" charset="0"/>
              <a:cs typeface="Calibri" pitchFamily="34" charset="0"/>
            </a:endParaRPr>
          </a:p>
        </p:txBody>
      </p:sp>
    </p:spTree>
    <p:extLst>
      <p:ext uri="{BB962C8B-B14F-4D97-AF65-F5344CB8AC3E}">
        <p14:creationId xmlns:p14="http://schemas.microsoft.com/office/powerpoint/2010/main" val="3376017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9400" y="-4572000"/>
            <a:ext cx="381000" cy="320675"/>
          </a:xfrm>
        </p:spPr>
        <p:txBody>
          <a:bodyPr>
            <a:normAutofit fontScale="90000"/>
          </a:bodyPr>
          <a:lstStyle/>
          <a:p>
            <a:endParaRPr lang="en-IN" dirty="0"/>
          </a:p>
        </p:txBody>
      </p:sp>
      <p:sp>
        <p:nvSpPr>
          <p:cNvPr id="3" name="Text Placeholder 2"/>
          <p:cNvSpPr>
            <a:spLocks noGrp="1"/>
          </p:cNvSpPr>
          <p:nvPr>
            <p:ph idx="1"/>
          </p:nvPr>
        </p:nvSpPr>
        <p:spPr>
          <a:xfrm>
            <a:off x="13792200" y="-4495800"/>
            <a:ext cx="152400" cy="143933"/>
          </a:xfrm>
        </p:spPr>
        <p:txBody>
          <a:bodyPr>
            <a:normAutofit fontScale="25000" lnSpcReduction="20000"/>
          </a:bodyPr>
          <a:lstStyle/>
          <a:p>
            <a:endParaRPr lang="en-IN"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601133"/>
            <a:ext cx="4572000" cy="2980267"/>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533400"/>
            <a:ext cx="4800600" cy="3048000"/>
          </a:xfrm>
          <a:prstGeom prst="rect">
            <a:avLst/>
          </a:prstGeom>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3657600"/>
            <a:ext cx="4648200" cy="3048000"/>
          </a:xfrm>
          <a:prstGeom prst="rect">
            <a:avLst/>
          </a:prstGeom>
        </p:spPr>
      </p:pic>
      <p:pic>
        <p:nvPicPr>
          <p:cNvPr id="8" name="Picture 7"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9800" y="3657600"/>
            <a:ext cx="4800600" cy="3048000"/>
          </a:xfrm>
          <a:prstGeom prst="rect">
            <a:avLst/>
          </a:prstGeom>
        </p:spPr>
      </p:pic>
    </p:spTree>
    <p:extLst>
      <p:ext uri="{BB962C8B-B14F-4D97-AF65-F5344CB8AC3E}">
        <p14:creationId xmlns:p14="http://schemas.microsoft.com/office/powerpoint/2010/main" val="36813300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0" y="-1219200"/>
            <a:ext cx="457200" cy="304800"/>
          </a:xfrm>
        </p:spPr>
        <p:txBody>
          <a:bodyPr>
            <a:normAutofit fontScale="90000"/>
          </a:bodyPr>
          <a:lstStyle/>
          <a:p>
            <a:endParaRPr lang="en-IN" dirty="0"/>
          </a:p>
        </p:txBody>
      </p:sp>
      <p:sp>
        <p:nvSpPr>
          <p:cNvPr id="3" name="Text Placeholder 2"/>
          <p:cNvSpPr>
            <a:spLocks noGrp="1"/>
          </p:cNvSpPr>
          <p:nvPr>
            <p:ph idx="1"/>
          </p:nvPr>
        </p:nvSpPr>
        <p:spPr>
          <a:xfrm>
            <a:off x="381000" y="228600"/>
            <a:ext cx="11430000" cy="5948363"/>
          </a:xfrm>
        </p:spPr>
        <p:txBody>
          <a:bodyPr/>
          <a:lstStyle/>
          <a:p>
            <a:r>
              <a:rPr lang="en-US" dirty="0"/>
              <a:t>The children made a queue and came near the Mobile Health Van for medical treatment. They were very joyful and cheerful. Few students were playing among themselves</a:t>
            </a:r>
            <a:r>
              <a:rPr lang="en-IN" dirty="0"/>
              <a:t>.</a:t>
            </a:r>
          </a:p>
          <a:p>
            <a:pPr marL="114300" indent="0">
              <a:buNone/>
            </a:pPr>
            <a:endParaRPr lang="en-US"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727200"/>
            <a:ext cx="3810000" cy="4191000"/>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727200"/>
            <a:ext cx="3276600" cy="4191000"/>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400" y="1727200"/>
            <a:ext cx="3505200" cy="4191000"/>
          </a:xfrm>
          <a:prstGeom prst="rect">
            <a:avLst/>
          </a:prstGeom>
        </p:spPr>
      </p:pic>
    </p:spTree>
    <p:extLst>
      <p:ext uri="{BB962C8B-B14F-4D97-AF65-F5344CB8AC3E}">
        <p14:creationId xmlns:p14="http://schemas.microsoft.com/office/powerpoint/2010/main" val="4669179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1"/>
            <a:ext cx="10515600" cy="1066800"/>
          </a:xfrm>
        </p:spPr>
        <p:txBody>
          <a:bodyPr/>
          <a:lstStyle/>
          <a:p>
            <a:r>
              <a:rPr lang="en-US" b="1" u="sng" dirty="0"/>
              <a:t>October 13, 2023</a:t>
            </a:r>
            <a:endParaRPr lang="en-IN" b="1" u="sng" dirty="0"/>
          </a:p>
        </p:txBody>
      </p:sp>
      <p:sp>
        <p:nvSpPr>
          <p:cNvPr id="3" name="Text Placeholder 2"/>
          <p:cNvSpPr>
            <a:spLocks noGrp="1"/>
          </p:cNvSpPr>
          <p:nvPr>
            <p:ph idx="1"/>
          </p:nvPr>
        </p:nvSpPr>
        <p:spPr>
          <a:xfrm>
            <a:off x="304800" y="1143000"/>
            <a:ext cx="11506200" cy="5562600"/>
          </a:xfrm>
        </p:spPr>
        <p:txBody>
          <a:bodyPr/>
          <a:lstStyle/>
          <a:p>
            <a:r>
              <a:rPr lang="en-IN" b="1" dirty="0"/>
              <a:t>Conducted Medical Health Camp.</a:t>
            </a:r>
          </a:p>
          <a:p>
            <a:pPr marL="114300" indent="0">
              <a:buNone/>
            </a:pPr>
            <a:r>
              <a:rPr lang="en-US" sz="2400" dirty="0"/>
              <a:t>This time the doctor addressed more than 70 patients residing in and nearby the same community. The patients who needed advance diagnosis were also taken care by the tools and machines available in the ambulance itself such as BP Apparatus (Sphygmomanometer) etc.</a:t>
            </a:r>
            <a:endParaRPr lang="en-IN" sz="2400" dirty="0"/>
          </a:p>
          <a:p>
            <a:pPr marL="114300" indent="0">
              <a:buNone/>
            </a:pPr>
            <a:endParaRPr lang="en-IN"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3403599"/>
            <a:ext cx="5654530" cy="3337849"/>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3403599"/>
            <a:ext cx="5105400" cy="3337849"/>
          </a:xfrm>
          <a:prstGeom prst="rect">
            <a:avLst/>
          </a:prstGeom>
        </p:spPr>
      </p:pic>
    </p:spTree>
    <p:extLst>
      <p:ext uri="{BB962C8B-B14F-4D97-AF65-F5344CB8AC3E}">
        <p14:creationId xmlns:p14="http://schemas.microsoft.com/office/powerpoint/2010/main" val="37540303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25600" y="-4648200"/>
            <a:ext cx="228600" cy="244475"/>
          </a:xfrm>
        </p:spPr>
        <p:txBody>
          <a:bodyPr>
            <a:normAutofit fontScale="90000"/>
          </a:bodyPr>
          <a:lstStyle/>
          <a:p>
            <a:endParaRPr lang="en-IN" dirty="0"/>
          </a:p>
        </p:txBody>
      </p:sp>
      <p:sp>
        <p:nvSpPr>
          <p:cNvPr id="3" name="Text Placeholder 2"/>
          <p:cNvSpPr>
            <a:spLocks noGrp="1"/>
          </p:cNvSpPr>
          <p:nvPr>
            <p:ph idx="1"/>
          </p:nvPr>
        </p:nvSpPr>
        <p:spPr>
          <a:xfrm flipV="1">
            <a:off x="14097000" y="-4191000"/>
            <a:ext cx="152400" cy="304800"/>
          </a:xfrm>
        </p:spPr>
        <p:txBody>
          <a:bodyPr>
            <a:normAutofit fontScale="47500" lnSpcReduction="20000"/>
          </a:bodyPr>
          <a:lstStyle/>
          <a:p>
            <a:endParaRPr lang="en-IN"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762000"/>
            <a:ext cx="3581400" cy="5715000"/>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0" y="770466"/>
            <a:ext cx="3352800" cy="5706533"/>
          </a:xfrm>
          <a:prstGeom prst="rect">
            <a:avLst/>
          </a:prstGeom>
        </p:spPr>
      </p:pic>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770466"/>
            <a:ext cx="3581400" cy="5706534"/>
          </a:xfrm>
          <a:prstGeom prst="rect">
            <a:avLst/>
          </a:prstGeom>
        </p:spPr>
      </p:pic>
    </p:spTree>
    <p:extLst>
      <p:ext uri="{BB962C8B-B14F-4D97-AF65-F5344CB8AC3E}">
        <p14:creationId xmlns:p14="http://schemas.microsoft.com/office/powerpoint/2010/main" val="6327873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30275"/>
          </a:xfrm>
        </p:spPr>
        <p:txBody>
          <a:bodyPr/>
          <a:lstStyle/>
          <a:p>
            <a:r>
              <a:rPr lang="en-US" b="1" u="sng" dirty="0"/>
              <a:t>October 18,2023</a:t>
            </a:r>
            <a:endParaRPr lang="en-IN" b="1" u="sng" dirty="0"/>
          </a:p>
        </p:txBody>
      </p:sp>
      <p:sp>
        <p:nvSpPr>
          <p:cNvPr id="3" name="Text Placeholder 2"/>
          <p:cNvSpPr>
            <a:spLocks noGrp="1"/>
          </p:cNvSpPr>
          <p:nvPr>
            <p:ph idx="1"/>
          </p:nvPr>
        </p:nvSpPr>
        <p:spPr>
          <a:xfrm>
            <a:off x="457200" y="1219200"/>
            <a:ext cx="11125200" cy="5486400"/>
          </a:xfrm>
        </p:spPr>
        <p:txBody>
          <a:bodyPr/>
          <a:lstStyle/>
          <a:p>
            <a:r>
              <a:rPr lang="en-US" b="1" dirty="0"/>
              <a:t>Relocation of Educational centre of Noida sector 17</a:t>
            </a:r>
          </a:p>
          <a:p>
            <a:pPr marL="114300" indent="0">
              <a:buNone/>
            </a:pPr>
            <a:r>
              <a:rPr lang="en-US" sz="2800" dirty="0"/>
              <a:t>Since the previous educational centre of Noida sector 17 was too cramped and congested and the lighting was too low, children were unable to sit correctly. The accommodation was stuffy and the infrastructure was subpar. </a:t>
            </a:r>
            <a:endParaRPr lang="en-IN" sz="2800" b="1"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3742267"/>
            <a:ext cx="4724400" cy="2971800"/>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708400"/>
            <a:ext cx="4800600" cy="2997200"/>
          </a:xfrm>
          <a:prstGeom prst="rect">
            <a:avLst/>
          </a:prstGeom>
        </p:spPr>
      </p:pic>
    </p:spTree>
    <p:extLst>
      <p:ext uri="{BB962C8B-B14F-4D97-AF65-F5344CB8AC3E}">
        <p14:creationId xmlns:p14="http://schemas.microsoft.com/office/powerpoint/2010/main" val="15465499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13563600" y="-1371600"/>
            <a:ext cx="304800" cy="320675"/>
          </a:xfrm>
        </p:spPr>
        <p:txBody>
          <a:bodyPr>
            <a:normAutofit fontScale="90000"/>
          </a:bodyPr>
          <a:lstStyle/>
          <a:p>
            <a:endParaRPr lang="en-IN" dirty="0"/>
          </a:p>
        </p:txBody>
      </p:sp>
      <p:sp>
        <p:nvSpPr>
          <p:cNvPr id="3" name="Text Placeholder 2"/>
          <p:cNvSpPr>
            <a:spLocks noGrp="1"/>
          </p:cNvSpPr>
          <p:nvPr>
            <p:ph idx="1"/>
          </p:nvPr>
        </p:nvSpPr>
        <p:spPr>
          <a:xfrm>
            <a:off x="1219200" y="533400"/>
            <a:ext cx="10134600" cy="6172200"/>
          </a:xfrm>
        </p:spPr>
        <p:txBody>
          <a:bodyPr>
            <a:normAutofit/>
          </a:bodyPr>
          <a:lstStyle/>
          <a:p>
            <a:pPr marL="114300" indent="0">
              <a:buNone/>
            </a:pPr>
            <a:r>
              <a:rPr lang="en-US" sz="2800" dirty="0"/>
              <a:t>Even kids struggled to put their bags in the right places, and there was no proper space for teachers to stand and impart knowledge. The fan was malfunctioning and the roof was pouring water. The teacher and student’s eyesight were being affected by the low light.</a:t>
            </a:r>
          </a:p>
          <a:p>
            <a:pPr marL="114300" indent="0">
              <a:buNone/>
            </a:pPr>
            <a:r>
              <a:rPr lang="en-US" sz="2800" dirty="0"/>
              <a:t>Unfortunately, the new location of the center is smaller than the old one. Even though that was small, but was on its own. Now, beside the new centre there are already two more rooms where people live, which greatly distract kids from studying. As a result, they are unable to focus on their studies. There are no adequate lighting or ventilation facilities in this center .</a:t>
            </a:r>
            <a:endParaRPr lang="en-IN" sz="2800" dirty="0"/>
          </a:p>
        </p:txBody>
      </p:sp>
    </p:spTree>
    <p:extLst>
      <p:ext uri="{BB962C8B-B14F-4D97-AF65-F5344CB8AC3E}">
        <p14:creationId xmlns:p14="http://schemas.microsoft.com/office/powerpoint/2010/main" val="9700172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0" y="-1981200"/>
            <a:ext cx="457200" cy="473075"/>
          </a:xfrm>
        </p:spPr>
        <p:txBody>
          <a:bodyPr>
            <a:normAutofit fontScale="90000"/>
          </a:bodyPr>
          <a:lstStyle/>
          <a:p>
            <a:endParaRPr lang="en-IN" dirty="0"/>
          </a:p>
        </p:txBody>
      </p:sp>
      <p:sp>
        <p:nvSpPr>
          <p:cNvPr id="3" name="Text Placeholder 2"/>
          <p:cNvSpPr>
            <a:spLocks noGrp="1"/>
          </p:cNvSpPr>
          <p:nvPr>
            <p:ph idx="1"/>
          </p:nvPr>
        </p:nvSpPr>
        <p:spPr>
          <a:xfrm>
            <a:off x="381000" y="152400"/>
            <a:ext cx="11430000" cy="6096000"/>
          </a:xfrm>
        </p:spPr>
        <p:txBody>
          <a:bodyPr>
            <a:normAutofit lnSpcReduction="10000"/>
          </a:bodyPr>
          <a:lstStyle/>
          <a:p>
            <a:r>
              <a:rPr lang="en-IN" b="1" dirty="0"/>
              <a:t>GBSSW Organized Medical Camp</a:t>
            </a:r>
          </a:p>
          <a:p>
            <a:pPr marL="114300" indent="0">
              <a:buNone/>
            </a:pPr>
            <a:r>
              <a:rPr lang="en-US" dirty="0"/>
              <a:t>In the medical camp, only homeopathic medicines were provided to the people because it does not have any side effect.</a:t>
            </a:r>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r>
              <a:rPr lang="en-US" dirty="0"/>
              <a:t>Medical camp is organized through a mobile health van which moves around Delhi NCR for organizing Medical Health Camp for the people living in slum areas. </a:t>
            </a:r>
          </a:p>
          <a:p>
            <a:pPr marL="114300" indent="0">
              <a:buNone/>
            </a:pPr>
            <a:endParaRPr lang="en-IN" b="1"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752600"/>
            <a:ext cx="4648200" cy="2895600"/>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1752600"/>
            <a:ext cx="4800600" cy="2912533"/>
          </a:xfrm>
          <a:prstGeom prst="rect">
            <a:avLst/>
          </a:prstGeom>
        </p:spPr>
      </p:pic>
    </p:spTree>
    <p:extLst>
      <p:ext uri="{BB962C8B-B14F-4D97-AF65-F5344CB8AC3E}">
        <p14:creationId xmlns:p14="http://schemas.microsoft.com/office/powerpoint/2010/main" val="9873800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01800" y="-3124200"/>
            <a:ext cx="228600" cy="168275"/>
          </a:xfrm>
        </p:spPr>
        <p:txBody>
          <a:bodyPr>
            <a:normAutofit fontScale="90000"/>
          </a:bodyPr>
          <a:lstStyle/>
          <a:p>
            <a:endParaRPr lang="en-IN" dirty="0"/>
          </a:p>
        </p:txBody>
      </p:sp>
      <p:sp>
        <p:nvSpPr>
          <p:cNvPr id="3" name="Text Placeholder 2"/>
          <p:cNvSpPr>
            <a:spLocks noGrp="1"/>
          </p:cNvSpPr>
          <p:nvPr>
            <p:ph idx="1"/>
          </p:nvPr>
        </p:nvSpPr>
        <p:spPr>
          <a:xfrm>
            <a:off x="13792200" y="-2590800"/>
            <a:ext cx="381000" cy="190503"/>
          </a:xfrm>
        </p:spPr>
        <p:txBody>
          <a:bodyPr>
            <a:normAutofit fontScale="25000" lnSpcReduction="20000"/>
          </a:bodyPr>
          <a:lstStyle/>
          <a:p>
            <a:endParaRPr lang="en-IN"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495303"/>
            <a:ext cx="4648200" cy="2979678"/>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495303"/>
            <a:ext cx="4724400" cy="2941575"/>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3733800"/>
            <a:ext cx="6781800" cy="2819400"/>
          </a:xfrm>
          <a:prstGeom prst="rect">
            <a:avLst/>
          </a:prstGeom>
        </p:spPr>
      </p:pic>
    </p:spTree>
    <p:extLst>
      <p:ext uri="{BB962C8B-B14F-4D97-AF65-F5344CB8AC3E}">
        <p14:creationId xmlns:p14="http://schemas.microsoft.com/office/powerpoint/2010/main" val="4104463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63600" y="-1981200"/>
            <a:ext cx="381000" cy="244475"/>
          </a:xfrm>
        </p:spPr>
        <p:txBody>
          <a:bodyPr>
            <a:normAutofit fontScale="90000"/>
          </a:bodyPr>
          <a:lstStyle/>
          <a:p>
            <a:endParaRPr lang="en-IN" dirty="0"/>
          </a:p>
        </p:txBody>
      </p:sp>
      <p:sp>
        <p:nvSpPr>
          <p:cNvPr id="3" name="Text Placeholder 2"/>
          <p:cNvSpPr>
            <a:spLocks noGrp="1"/>
          </p:cNvSpPr>
          <p:nvPr>
            <p:ph idx="1"/>
          </p:nvPr>
        </p:nvSpPr>
        <p:spPr>
          <a:xfrm>
            <a:off x="381000" y="304800"/>
            <a:ext cx="11430000" cy="6248399"/>
          </a:xfrm>
        </p:spPr>
        <p:txBody>
          <a:bodyPr>
            <a:normAutofit/>
          </a:bodyPr>
          <a:lstStyle/>
          <a:p>
            <a:r>
              <a:rPr lang="en-US" sz="2800" dirty="0"/>
              <a:t>Apart from the regular patients there were many new registrations as well. People were satisfied with the treatment which they are getting , as they are observing improvement in their health issues. But for severe diseases they are referred to the doctor specialist in that sector.</a:t>
            </a:r>
            <a:endParaRPr lang="en-IN" sz="2800" dirty="0"/>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2303687"/>
            <a:ext cx="4953000" cy="4308780"/>
          </a:xfrm>
          <a:prstGeom prst="rect">
            <a:avLst/>
          </a:prstGeom>
        </p:spPr>
      </p:pic>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2303687"/>
            <a:ext cx="4800600" cy="2344513"/>
          </a:xfrm>
          <a:prstGeom prst="rect">
            <a:avLst/>
          </a:prstGeom>
        </p:spPr>
      </p:pic>
      <p:pic>
        <p:nvPicPr>
          <p:cNvPr id="7" name="Picture 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598832" y="3314700"/>
            <a:ext cx="1964267" cy="4783667"/>
          </a:xfrm>
          <a:prstGeom prst="rect">
            <a:avLst/>
          </a:prstGeom>
        </p:spPr>
      </p:pic>
    </p:spTree>
    <p:extLst>
      <p:ext uri="{BB962C8B-B14F-4D97-AF65-F5344CB8AC3E}">
        <p14:creationId xmlns:p14="http://schemas.microsoft.com/office/powerpoint/2010/main" val="3751536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7"/>
          <p:cNvSpPr/>
          <p:nvPr/>
        </p:nvSpPr>
        <p:spPr>
          <a:xfrm>
            <a:off x="1529910" y="0"/>
            <a:ext cx="9132179" cy="175432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i="0" u="none" strike="noStrike" cap="none" dirty="0">
                <a:solidFill>
                  <a:srgbClr val="FF0000"/>
                </a:solidFill>
                <a:latin typeface="Chicle"/>
                <a:ea typeface="Chicle"/>
                <a:cs typeface="Chicle"/>
                <a:sym typeface="Chicle"/>
              </a:rPr>
              <a:t>Our Education Centres</a:t>
            </a:r>
            <a:endParaRPr sz="5400" b="1" i="0" u="none" strike="noStrike" cap="none" dirty="0">
              <a:solidFill>
                <a:srgbClr val="FF0000"/>
              </a:solidFill>
              <a:latin typeface="Chicle"/>
              <a:ea typeface="Chicle"/>
              <a:cs typeface="Chicle"/>
              <a:sym typeface="Chicle"/>
            </a:endParaRPr>
          </a:p>
          <a:p>
            <a:pPr marL="0" marR="0" lvl="0" indent="0" algn="ctr" rtl="0">
              <a:spcBef>
                <a:spcPts val="0"/>
              </a:spcBef>
              <a:spcAft>
                <a:spcPts val="0"/>
              </a:spcAft>
              <a:buNone/>
            </a:pPr>
            <a:r>
              <a:rPr lang="en-US" sz="5400" b="1" i="0" u="none" strike="noStrike" cap="none" dirty="0">
                <a:solidFill>
                  <a:srgbClr val="FF0000"/>
                </a:solidFill>
                <a:latin typeface="Chicle"/>
                <a:ea typeface="Chicle"/>
                <a:cs typeface="Chicle"/>
                <a:sym typeface="Chicle"/>
              </a:rPr>
              <a:t>Locations-Noida, Uttar Pradesh</a:t>
            </a:r>
            <a:endParaRPr sz="5400" b="1" i="0" u="none" strike="noStrike" cap="none" dirty="0">
              <a:solidFill>
                <a:srgbClr val="FF0000"/>
              </a:solidFill>
              <a:latin typeface="Calibri"/>
              <a:ea typeface="Calibri"/>
              <a:cs typeface="Calibri"/>
              <a:sym typeface="Calibri"/>
            </a:endParaRPr>
          </a:p>
        </p:txBody>
      </p:sp>
      <p:pic>
        <p:nvPicPr>
          <p:cNvPr id="179" name="Google Shape;179;p17"/>
          <p:cNvPicPr preferRelativeResize="0"/>
          <p:nvPr/>
        </p:nvPicPr>
        <p:blipFill rotWithShape="1">
          <a:blip r:embed="rId3">
            <a:alphaModFix/>
          </a:blip>
          <a:srcRect/>
          <a:stretch/>
        </p:blipFill>
        <p:spPr>
          <a:xfrm>
            <a:off x="5786049" y="2266756"/>
            <a:ext cx="5229225" cy="3257550"/>
          </a:xfrm>
          <a:prstGeom prst="rect">
            <a:avLst/>
          </a:prstGeom>
          <a:noFill/>
          <a:ln>
            <a:noFill/>
          </a:ln>
        </p:spPr>
      </p:pic>
      <p:sp>
        <p:nvSpPr>
          <p:cNvPr id="180" name="Google Shape;180;p17"/>
          <p:cNvSpPr txBox="1"/>
          <p:nvPr/>
        </p:nvSpPr>
        <p:spPr>
          <a:xfrm>
            <a:off x="523125" y="2105893"/>
            <a:ext cx="2905390" cy="52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8E05"/>
              </a:buClr>
              <a:buSzPts val="3500"/>
              <a:buFont typeface="Chicle"/>
              <a:buNone/>
            </a:pPr>
            <a:r>
              <a:rPr lang="en-US" sz="2400" b="0" i="0" u="none" strike="noStrike" cap="none" dirty="0">
                <a:solidFill>
                  <a:srgbClr val="741B47"/>
                </a:solidFill>
                <a:latin typeface="Chicle"/>
                <a:ea typeface="Chicle"/>
                <a:cs typeface="Chicle"/>
                <a:sym typeface="Chicle"/>
              </a:rPr>
              <a:t>Kasna Village</a:t>
            </a:r>
            <a:endParaRPr sz="2400" b="0" i="0" u="none" strike="noStrike" cap="none" dirty="0">
              <a:solidFill>
                <a:srgbClr val="741B47"/>
              </a:solidFill>
              <a:latin typeface="Chicle"/>
              <a:ea typeface="Chicle"/>
              <a:cs typeface="Chicle"/>
              <a:sym typeface="Chicle"/>
            </a:endParaRPr>
          </a:p>
        </p:txBody>
      </p:sp>
      <p:sp>
        <p:nvSpPr>
          <p:cNvPr id="181" name="Google Shape;181;p17"/>
          <p:cNvSpPr txBox="1"/>
          <p:nvPr/>
        </p:nvSpPr>
        <p:spPr>
          <a:xfrm>
            <a:off x="-701632" y="3257770"/>
            <a:ext cx="609755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 </a:t>
            </a:r>
            <a:endParaRPr/>
          </a:p>
        </p:txBody>
      </p:sp>
      <p:cxnSp>
        <p:nvCxnSpPr>
          <p:cNvPr id="182" name="Google Shape;182;p17"/>
          <p:cNvCxnSpPr/>
          <p:nvPr/>
        </p:nvCxnSpPr>
        <p:spPr>
          <a:xfrm>
            <a:off x="6802849" y="5364397"/>
            <a:ext cx="1809000" cy="0"/>
          </a:xfrm>
          <a:prstGeom prst="straightConnector1">
            <a:avLst/>
          </a:prstGeom>
          <a:noFill/>
          <a:ln w="19050" cap="flat" cmpd="sng">
            <a:solidFill>
              <a:srgbClr val="0158DD"/>
            </a:solidFill>
            <a:prstDash val="solid"/>
            <a:round/>
            <a:headEnd type="none" w="sm" len="sm"/>
            <a:tailEnd type="none" w="sm" len="sm"/>
          </a:ln>
        </p:spPr>
      </p:cxnSp>
      <p:cxnSp>
        <p:nvCxnSpPr>
          <p:cNvPr id="183" name="Google Shape;183;p17"/>
          <p:cNvCxnSpPr/>
          <p:nvPr/>
        </p:nvCxnSpPr>
        <p:spPr>
          <a:xfrm>
            <a:off x="6955249" y="5516797"/>
            <a:ext cx="1809000" cy="0"/>
          </a:xfrm>
          <a:prstGeom prst="straightConnector1">
            <a:avLst/>
          </a:prstGeom>
          <a:noFill/>
          <a:ln w="19050" cap="flat" cmpd="sng">
            <a:solidFill>
              <a:srgbClr val="0158DD"/>
            </a:solidFill>
            <a:prstDash val="solid"/>
            <a:round/>
            <a:headEnd type="none" w="sm" len="sm"/>
            <a:tailEnd type="none" w="sm" len="sm"/>
          </a:ln>
        </p:spPr>
      </p:cxnSp>
      <p:sp>
        <p:nvSpPr>
          <p:cNvPr id="184" name="Google Shape;184;p17"/>
          <p:cNvSpPr txBox="1"/>
          <p:nvPr/>
        </p:nvSpPr>
        <p:spPr>
          <a:xfrm>
            <a:off x="1070981" y="2799437"/>
            <a:ext cx="4715068" cy="20313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Kasna is a popular village in Greater Noida, UP and has a population of </a:t>
            </a:r>
            <a:r>
              <a:rPr lang="en-US" sz="1800" dirty="0" err="1">
                <a:solidFill>
                  <a:schemeClr val="dk1"/>
                </a:solidFill>
                <a:latin typeface="Calibri"/>
                <a:ea typeface="Calibri"/>
                <a:cs typeface="Calibri"/>
                <a:sym typeface="Calibri"/>
              </a:rPr>
              <a:t>approx</a:t>
            </a:r>
            <a:r>
              <a:rPr lang="en-US" sz="1800" dirty="0">
                <a:solidFill>
                  <a:schemeClr val="dk1"/>
                </a:solidFill>
                <a:latin typeface="Calibri"/>
                <a:ea typeface="Calibri"/>
                <a:cs typeface="Calibri"/>
                <a:sym typeface="Calibri"/>
              </a:rPr>
              <a:t> two thousand children. Most of the families have migrated from West Bengal, Bihar, Uttaranchal and Orissa and live in </a:t>
            </a:r>
            <a:r>
              <a:rPr lang="en-US" sz="1800" dirty="0" err="1">
                <a:solidFill>
                  <a:schemeClr val="dk1"/>
                </a:solidFill>
                <a:latin typeface="Calibri"/>
                <a:ea typeface="Calibri"/>
                <a:cs typeface="Calibri"/>
                <a:sym typeface="Calibri"/>
              </a:rPr>
              <a:t>jhuggi</a:t>
            </a:r>
            <a:r>
              <a:rPr lang="en-US" sz="1800" dirty="0">
                <a:solidFill>
                  <a:schemeClr val="dk1"/>
                </a:solidFill>
                <a:latin typeface="Calibri"/>
                <a:ea typeface="Calibri"/>
                <a:cs typeface="Calibri"/>
                <a:sym typeface="Calibri"/>
              </a:rPr>
              <a:t>. Mostly people are employed in factories as </a:t>
            </a:r>
            <a:r>
              <a:rPr lang="en-US" sz="1800" dirty="0" err="1">
                <a:solidFill>
                  <a:schemeClr val="dk1"/>
                </a:solidFill>
                <a:latin typeface="Calibri"/>
                <a:ea typeface="Calibri"/>
                <a:cs typeface="Calibri"/>
                <a:sym typeface="Calibri"/>
              </a:rPr>
              <a:t>labour</a:t>
            </a:r>
            <a:r>
              <a:rPr lang="en-US" sz="1800" dirty="0">
                <a:solidFill>
                  <a:schemeClr val="dk1"/>
                </a:solidFill>
                <a:latin typeface="Calibri"/>
                <a:ea typeface="Calibri"/>
                <a:cs typeface="Calibri"/>
                <a:sym typeface="Calibri"/>
              </a:rPr>
              <a:t> and vegetable sellers or rickshaw pullers</a:t>
            </a:r>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63600" y="-914400"/>
            <a:ext cx="228600" cy="320675"/>
          </a:xfrm>
        </p:spPr>
        <p:txBody>
          <a:bodyPr>
            <a:normAutofit fontScale="90000"/>
          </a:bodyPr>
          <a:lstStyle/>
          <a:p>
            <a:endParaRPr lang="en-IN" dirty="0"/>
          </a:p>
        </p:txBody>
      </p:sp>
      <p:sp>
        <p:nvSpPr>
          <p:cNvPr id="3" name="Text Placeholder 2"/>
          <p:cNvSpPr>
            <a:spLocks noGrp="1"/>
          </p:cNvSpPr>
          <p:nvPr>
            <p:ph idx="1"/>
          </p:nvPr>
        </p:nvSpPr>
        <p:spPr>
          <a:xfrm>
            <a:off x="381000" y="304800"/>
            <a:ext cx="11353800" cy="6248400"/>
          </a:xfrm>
        </p:spPr>
        <p:txBody>
          <a:bodyPr/>
          <a:lstStyle/>
          <a:p>
            <a:r>
              <a:rPr lang="en-US" b="1" dirty="0"/>
              <a:t>Conducted activities with the children of educational centre of Noida sector -17</a:t>
            </a:r>
          </a:p>
          <a:p>
            <a:pPr marL="114300" indent="0">
              <a:buNone/>
            </a:pPr>
            <a:endParaRPr lang="en-IN" b="1"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39332"/>
            <a:ext cx="3428999" cy="5190067"/>
          </a:xfrm>
          <a:prstGeom prst="rect">
            <a:avLst/>
          </a:prstGeom>
        </p:spPr>
      </p:pic>
      <p:sp>
        <p:nvSpPr>
          <p:cNvPr id="5" name="Rectangle 4"/>
          <p:cNvSpPr/>
          <p:nvPr/>
        </p:nvSpPr>
        <p:spPr>
          <a:xfrm>
            <a:off x="4038600" y="1456605"/>
            <a:ext cx="7772400" cy="4154984"/>
          </a:xfrm>
          <a:prstGeom prst="rect">
            <a:avLst/>
          </a:prstGeom>
        </p:spPr>
        <p:txBody>
          <a:bodyPr wrap="square">
            <a:spAutoFit/>
          </a:bodyPr>
          <a:lstStyle/>
          <a:p>
            <a:r>
              <a:rPr lang="en-US" sz="2400" dirty="0">
                <a:latin typeface="Calibri" pitchFamily="34" charset="0"/>
                <a:cs typeface="Calibri" pitchFamily="34" charset="0"/>
              </a:rPr>
              <a:t>With the kids, interns interacted and led activities. They were instructed to perform poems they had learned by the teacher. Following that, intern instructed kids to obey their instructions and behave appropriately while playing games like sit and stand. For instance, if the intern says to sit, they must do so, and if she says to rise, they must do so. Another task involved listening to the names of several animals and determining whether or not they fly. These activities allow us to see how much attention the students are paying in class. Children did, however, have fun while engaging in these activities</a:t>
            </a:r>
            <a:endParaRPr lang="en-IN" sz="2400" dirty="0">
              <a:latin typeface="Calibri" pitchFamily="34" charset="0"/>
              <a:cs typeface="Calibri" pitchFamily="34" charset="0"/>
            </a:endParaRPr>
          </a:p>
        </p:txBody>
      </p:sp>
    </p:spTree>
    <p:extLst>
      <p:ext uri="{BB962C8B-B14F-4D97-AF65-F5344CB8AC3E}">
        <p14:creationId xmlns:p14="http://schemas.microsoft.com/office/powerpoint/2010/main" val="23479297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63600" y="-1524000"/>
            <a:ext cx="304800" cy="244475"/>
          </a:xfrm>
        </p:spPr>
        <p:txBody>
          <a:bodyPr>
            <a:normAutofit fontScale="90000"/>
          </a:bodyPr>
          <a:lstStyle/>
          <a:p>
            <a:endParaRPr lang="en-IN" dirty="0"/>
          </a:p>
        </p:txBody>
      </p:sp>
      <p:sp>
        <p:nvSpPr>
          <p:cNvPr id="3" name="Text Placeholder 2"/>
          <p:cNvSpPr>
            <a:spLocks noGrp="1"/>
          </p:cNvSpPr>
          <p:nvPr>
            <p:ph idx="1"/>
          </p:nvPr>
        </p:nvSpPr>
        <p:spPr>
          <a:xfrm flipH="1" flipV="1">
            <a:off x="13106400" y="5105400"/>
            <a:ext cx="152400" cy="80129"/>
          </a:xfrm>
        </p:spPr>
        <p:txBody>
          <a:bodyPr>
            <a:normAutofit fontScale="25000" lnSpcReduction="20000"/>
          </a:bodyPr>
          <a:lstStyle/>
          <a:p>
            <a:endParaRPr lang="en-IN"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685800"/>
            <a:ext cx="4267200" cy="5486400"/>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677942"/>
            <a:ext cx="5867400" cy="5494258"/>
          </a:xfrm>
          <a:prstGeom prst="rect">
            <a:avLst/>
          </a:prstGeom>
        </p:spPr>
      </p:pic>
    </p:spTree>
    <p:extLst>
      <p:ext uri="{BB962C8B-B14F-4D97-AF65-F5344CB8AC3E}">
        <p14:creationId xmlns:p14="http://schemas.microsoft.com/office/powerpoint/2010/main" val="27052651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58875"/>
          </a:xfrm>
        </p:spPr>
        <p:txBody>
          <a:bodyPr/>
          <a:lstStyle/>
          <a:p>
            <a:r>
              <a:rPr lang="en-US" b="1" u="sng" dirty="0"/>
              <a:t>October 21,2023</a:t>
            </a:r>
            <a:endParaRPr lang="en-IN" b="1" u="sng" dirty="0"/>
          </a:p>
        </p:txBody>
      </p:sp>
      <p:sp>
        <p:nvSpPr>
          <p:cNvPr id="3" name="Text Placeholder 2"/>
          <p:cNvSpPr>
            <a:spLocks noGrp="1"/>
          </p:cNvSpPr>
          <p:nvPr>
            <p:ph idx="1"/>
          </p:nvPr>
        </p:nvSpPr>
        <p:spPr>
          <a:xfrm>
            <a:off x="533400" y="1371600"/>
            <a:ext cx="11353800" cy="5105400"/>
          </a:xfrm>
        </p:spPr>
        <p:txBody>
          <a:bodyPr/>
          <a:lstStyle/>
          <a:p>
            <a:r>
              <a:rPr lang="en-IN" b="1" dirty="0"/>
              <a:t>Organised Parents Teachers Meeting</a:t>
            </a:r>
          </a:p>
          <a:p>
            <a:endParaRPr lang="en-US" b="1" dirty="0"/>
          </a:p>
          <a:p>
            <a:r>
              <a:rPr lang="en-US" b="1" dirty="0"/>
              <a:t>                                                Total no. of students:- </a:t>
            </a:r>
            <a:r>
              <a:rPr lang="en-US" dirty="0"/>
              <a:t>34</a:t>
            </a:r>
          </a:p>
          <a:p>
            <a:r>
              <a:rPr lang="en-US" b="1" dirty="0"/>
              <a:t>                                               </a:t>
            </a:r>
            <a:r>
              <a:rPr lang="en-US" sz="2800" b="1" dirty="0"/>
              <a:t>Total parents attended PTM</a:t>
            </a:r>
            <a:r>
              <a:rPr lang="en-US" b="1" dirty="0"/>
              <a:t>:- </a:t>
            </a:r>
            <a:r>
              <a:rPr lang="en-US" dirty="0"/>
              <a:t>30</a:t>
            </a:r>
          </a:p>
          <a:p>
            <a:r>
              <a:rPr lang="en-US" b="1" dirty="0"/>
              <a:t>                                                 Center located:- </a:t>
            </a:r>
            <a:r>
              <a:rPr lang="en-US" dirty="0"/>
              <a:t>Noida sector 17</a:t>
            </a:r>
            <a:endParaRPr lang="en-IN" b="1" dirty="0"/>
          </a:p>
          <a:p>
            <a:pPr marL="114300" indent="0">
              <a:buNone/>
            </a:pPr>
            <a:endParaRPr lang="en-IN" b="1"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209800"/>
            <a:ext cx="5638800" cy="4114800"/>
          </a:xfrm>
          <a:prstGeom prst="rect">
            <a:avLst/>
          </a:prstGeom>
        </p:spPr>
      </p:pic>
    </p:spTree>
    <p:extLst>
      <p:ext uri="{BB962C8B-B14F-4D97-AF65-F5344CB8AC3E}">
        <p14:creationId xmlns:p14="http://schemas.microsoft.com/office/powerpoint/2010/main" val="13415595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0" y="-3048000"/>
            <a:ext cx="381000" cy="320675"/>
          </a:xfrm>
        </p:spPr>
        <p:txBody>
          <a:bodyPr>
            <a:normAutofit fontScale="90000"/>
          </a:bodyPr>
          <a:lstStyle/>
          <a:p>
            <a:endParaRPr lang="en-IN" dirty="0"/>
          </a:p>
        </p:txBody>
      </p:sp>
      <p:sp>
        <p:nvSpPr>
          <p:cNvPr id="3" name="Text Placeholder 2"/>
          <p:cNvSpPr>
            <a:spLocks noGrp="1"/>
          </p:cNvSpPr>
          <p:nvPr>
            <p:ph idx="1"/>
          </p:nvPr>
        </p:nvSpPr>
        <p:spPr>
          <a:xfrm>
            <a:off x="457200" y="533400"/>
            <a:ext cx="11277600" cy="6096000"/>
          </a:xfrm>
        </p:spPr>
        <p:txBody>
          <a:bodyPr>
            <a:normAutofit/>
          </a:bodyPr>
          <a:lstStyle/>
          <a:p>
            <a:pPr marL="114300" indent="0">
              <a:buNone/>
            </a:pPr>
            <a:r>
              <a:rPr lang="en-US" sz="2800" dirty="0"/>
              <a:t>Gautam Buddha Society for Social Welfare team visited Noida sector 17 for attending the parents teachers meeting. Parents Teacher Meeting is very important to be conducted to monitor and enhance the child's academic progress. These PTA meeting offer a platform for teachers to provide detailed feedback on the child's performance and areas that require additional attention.</a:t>
            </a:r>
            <a:endParaRPr lang="en-IN" sz="2800"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3182112"/>
            <a:ext cx="9220200" cy="3429000"/>
          </a:xfrm>
          <a:prstGeom prst="rect">
            <a:avLst/>
          </a:prstGeom>
        </p:spPr>
      </p:pic>
    </p:spTree>
    <p:extLst>
      <p:ext uri="{BB962C8B-B14F-4D97-AF65-F5344CB8AC3E}">
        <p14:creationId xmlns:p14="http://schemas.microsoft.com/office/powerpoint/2010/main" val="12374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63600" y="-2667000"/>
            <a:ext cx="152400" cy="320675"/>
          </a:xfrm>
        </p:spPr>
        <p:txBody>
          <a:bodyPr>
            <a:normAutofit fontScale="90000"/>
          </a:bodyPr>
          <a:lstStyle/>
          <a:p>
            <a:endParaRPr lang="en-IN" dirty="0"/>
          </a:p>
        </p:txBody>
      </p:sp>
      <p:sp>
        <p:nvSpPr>
          <p:cNvPr id="3" name="Text Placeholder 2"/>
          <p:cNvSpPr>
            <a:spLocks noGrp="1"/>
          </p:cNvSpPr>
          <p:nvPr>
            <p:ph idx="1"/>
          </p:nvPr>
        </p:nvSpPr>
        <p:spPr>
          <a:xfrm>
            <a:off x="533400" y="609600"/>
            <a:ext cx="11049000" cy="5943600"/>
          </a:xfrm>
        </p:spPr>
        <p:txBody>
          <a:bodyPr>
            <a:normAutofit fontScale="92500" lnSpcReduction="10000"/>
          </a:bodyPr>
          <a:lstStyle/>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r>
              <a:rPr lang="en-US" sz="3000" dirty="0"/>
              <a:t>Every Saturday, PTM is held, during which the teacher informs the parents of the students' performance. People who live there work for a daily wage, therefore PTM is done in accordance with their work timetable. The majority of parents attending PTM and learning about their child's performance is the best part</a:t>
            </a:r>
            <a:r>
              <a:rPr lang="en-US" dirty="0"/>
              <a:t>.</a:t>
            </a:r>
            <a:endParaRPr lang="en-IN"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922" y="457200"/>
            <a:ext cx="4849477" cy="3810000"/>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457200"/>
            <a:ext cx="5181600" cy="3810000"/>
          </a:xfrm>
          <a:prstGeom prst="rect">
            <a:avLst/>
          </a:prstGeom>
        </p:spPr>
      </p:pic>
    </p:spTree>
    <p:extLst>
      <p:ext uri="{BB962C8B-B14F-4D97-AF65-F5344CB8AC3E}">
        <p14:creationId xmlns:p14="http://schemas.microsoft.com/office/powerpoint/2010/main" val="22021839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82600" y="-2895600"/>
            <a:ext cx="381000" cy="244475"/>
          </a:xfrm>
        </p:spPr>
        <p:txBody>
          <a:bodyPr>
            <a:normAutofit fontScale="90000"/>
          </a:bodyPr>
          <a:lstStyle/>
          <a:p>
            <a:endParaRPr lang="en-IN" dirty="0"/>
          </a:p>
        </p:txBody>
      </p:sp>
      <p:sp>
        <p:nvSpPr>
          <p:cNvPr id="3" name="Text Placeholder 2"/>
          <p:cNvSpPr>
            <a:spLocks noGrp="1"/>
          </p:cNvSpPr>
          <p:nvPr>
            <p:ph idx="1"/>
          </p:nvPr>
        </p:nvSpPr>
        <p:spPr>
          <a:xfrm>
            <a:off x="533400" y="609600"/>
            <a:ext cx="11049000" cy="5867400"/>
          </a:xfrm>
        </p:spPr>
        <p:txBody>
          <a:bodyPr>
            <a:normAutofit/>
          </a:bodyPr>
          <a:lstStyle/>
          <a:p>
            <a:pPr marL="82296" indent="0">
              <a:buNone/>
            </a:pPr>
            <a:r>
              <a:rPr lang="en-US" sz="2800" dirty="0"/>
              <a:t>During PTM, intern noticed in that community most women along with household duties they went out to work for helping their husbands to earn for living.</a:t>
            </a:r>
            <a:endParaRPr lang="en-IN" sz="2800"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2133600"/>
            <a:ext cx="4724399" cy="4343400"/>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2133600"/>
            <a:ext cx="5563095" cy="4343400"/>
          </a:xfrm>
          <a:prstGeom prst="rect">
            <a:avLst/>
          </a:prstGeom>
        </p:spPr>
      </p:pic>
    </p:spTree>
    <p:extLst>
      <p:ext uri="{BB962C8B-B14F-4D97-AF65-F5344CB8AC3E}">
        <p14:creationId xmlns:p14="http://schemas.microsoft.com/office/powerpoint/2010/main" val="27229898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82675"/>
          </a:xfrm>
        </p:spPr>
        <p:txBody>
          <a:bodyPr/>
          <a:lstStyle/>
          <a:p>
            <a:r>
              <a:rPr lang="en-US" b="1" u="sng" dirty="0"/>
              <a:t>October 25,2023</a:t>
            </a:r>
            <a:endParaRPr lang="en-IN" b="1" u="sng" dirty="0"/>
          </a:p>
        </p:txBody>
      </p:sp>
      <p:sp>
        <p:nvSpPr>
          <p:cNvPr id="3" name="Text Placeholder 2"/>
          <p:cNvSpPr>
            <a:spLocks noGrp="1"/>
          </p:cNvSpPr>
          <p:nvPr>
            <p:ph idx="1"/>
          </p:nvPr>
        </p:nvSpPr>
        <p:spPr>
          <a:xfrm>
            <a:off x="457200" y="1447800"/>
            <a:ext cx="11125200" cy="5029200"/>
          </a:xfrm>
        </p:spPr>
        <p:txBody>
          <a:bodyPr/>
          <a:lstStyle/>
          <a:p>
            <a:r>
              <a:rPr lang="en-US" b="1" dirty="0"/>
              <a:t>Provided the New Water Dispenser</a:t>
            </a:r>
            <a:r>
              <a:rPr lang="en-US" dirty="0"/>
              <a:t> </a:t>
            </a:r>
          </a:p>
          <a:p>
            <a:pPr marL="114300" indent="0">
              <a:buNone/>
            </a:pPr>
            <a:r>
              <a:rPr lang="en-US" sz="2400" dirty="0"/>
              <a:t>The Kasna Education Centre having the capacity of 34 children is taught by Mansi Ma’am. Since the water dispenser had not been working for a few days. The condition of water dispenser was very harsh and rusting over the metallic body.</a:t>
            </a:r>
          </a:p>
          <a:p>
            <a:pPr marL="114300" indent="0">
              <a:buNone/>
            </a:pPr>
            <a:endParaRPr lang="en-IN" sz="2400"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3352800"/>
            <a:ext cx="6781800" cy="3276600"/>
          </a:xfrm>
          <a:prstGeom prst="rect">
            <a:avLst/>
          </a:prstGeom>
        </p:spPr>
      </p:pic>
    </p:spTree>
    <p:extLst>
      <p:ext uri="{BB962C8B-B14F-4D97-AF65-F5344CB8AC3E}">
        <p14:creationId xmlns:p14="http://schemas.microsoft.com/office/powerpoint/2010/main" val="17926793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63600" y="-1066800"/>
            <a:ext cx="457200" cy="244475"/>
          </a:xfrm>
        </p:spPr>
        <p:txBody>
          <a:bodyPr>
            <a:normAutofit fontScale="90000"/>
          </a:bodyPr>
          <a:lstStyle/>
          <a:p>
            <a:endParaRPr lang="en-IN" dirty="0"/>
          </a:p>
        </p:txBody>
      </p:sp>
      <p:sp>
        <p:nvSpPr>
          <p:cNvPr id="3" name="Text Placeholder 2"/>
          <p:cNvSpPr>
            <a:spLocks noGrp="1"/>
          </p:cNvSpPr>
          <p:nvPr>
            <p:ph idx="1"/>
          </p:nvPr>
        </p:nvSpPr>
        <p:spPr>
          <a:xfrm>
            <a:off x="609600" y="381000"/>
            <a:ext cx="10972800" cy="6248400"/>
          </a:xfrm>
        </p:spPr>
        <p:txBody>
          <a:bodyPr>
            <a:noAutofit/>
          </a:bodyPr>
          <a:lstStyle/>
          <a:p>
            <a:r>
              <a:rPr lang="en-US" sz="2400" dirty="0"/>
              <a:t>Once the condition of water dispenser was informed by the Ma’am, GBSSW team visited the centre and provided New Water Dispenser for the students and staff working over there. This helps the children to maintain the water temperature as per changing weather which was suggested by the Doctor as well.</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r>
              <a:rPr lang="en-US" sz="2400" dirty="0"/>
              <a:t>Hence, the water dispenser has been installed successfully by Gautam Buddha Society for Social Welfare.</a:t>
            </a:r>
            <a:endParaRPr lang="en-IN" sz="2400"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487" y="2057400"/>
            <a:ext cx="5029201" cy="3276600"/>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2057400"/>
            <a:ext cx="4191000" cy="3276600"/>
          </a:xfrm>
          <a:prstGeom prst="rect">
            <a:avLst/>
          </a:prstGeom>
        </p:spPr>
      </p:pic>
    </p:spTree>
    <p:extLst>
      <p:ext uri="{BB962C8B-B14F-4D97-AF65-F5344CB8AC3E}">
        <p14:creationId xmlns:p14="http://schemas.microsoft.com/office/powerpoint/2010/main" val="25313445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92200" y="-609600"/>
            <a:ext cx="304800" cy="168275"/>
          </a:xfrm>
        </p:spPr>
        <p:txBody>
          <a:bodyPr>
            <a:normAutofit fontScale="90000"/>
          </a:bodyPr>
          <a:lstStyle/>
          <a:p>
            <a:endParaRPr lang="en-IN" dirty="0"/>
          </a:p>
        </p:txBody>
      </p:sp>
      <p:sp>
        <p:nvSpPr>
          <p:cNvPr id="3" name="Text Placeholder 2"/>
          <p:cNvSpPr>
            <a:spLocks noGrp="1"/>
          </p:cNvSpPr>
          <p:nvPr>
            <p:ph idx="1"/>
          </p:nvPr>
        </p:nvSpPr>
        <p:spPr>
          <a:xfrm>
            <a:off x="457200" y="381000"/>
            <a:ext cx="11201400" cy="6019800"/>
          </a:xfrm>
        </p:spPr>
        <p:txBody>
          <a:bodyPr/>
          <a:lstStyle/>
          <a:p>
            <a:r>
              <a:rPr lang="en-US" b="1" dirty="0"/>
              <a:t>Celebrated Dussehra in all the Educational Centres</a:t>
            </a:r>
          </a:p>
          <a:p>
            <a:pPr marL="114300" indent="0">
              <a:buNone/>
            </a:pPr>
            <a:r>
              <a:rPr lang="en-US" b="1" dirty="0"/>
              <a:t>  </a:t>
            </a:r>
            <a:endParaRPr lang="en-IN"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295400"/>
            <a:ext cx="3352800" cy="4953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1295400"/>
            <a:ext cx="3581400" cy="495771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00" y="1295400"/>
            <a:ext cx="3867150" cy="4953000"/>
          </a:xfrm>
          <a:prstGeom prst="rect">
            <a:avLst/>
          </a:prstGeom>
        </p:spPr>
      </p:pic>
    </p:spTree>
    <p:extLst>
      <p:ext uri="{BB962C8B-B14F-4D97-AF65-F5344CB8AC3E}">
        <p14:creationId xmlns:p14="http://schemas.microsoft.com/office/powerpoint/2010/main" val="21303101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54200" y="-2209800"/>
            <a:ext cx="152400" cy="152400"/>
          </a:xfrm>
        </p:spPr>
        <p:txBody>
          <a:bodyPr>
            <a:normAutofit fontScale="90000"/>
          </a:bodyPr>
          <a:lstStyle/>
          <a:p>
            <a:endParaRPr lang="en-IN" dirty="0"/>
          </a:p>
        </p:txBody>
      </p:sp>
      <p:sp>
        <p:nvSpPr>
          <p:cNvPr id="3" name="Text Placeholder 2"/>
          <p:cNvSpPr>
            <a:spLocks noGrp="1"/>
          </p:cNvSpPr>
          <p:nvPr>
            <p:ph idx="1"/>
          </p:nvPr>
        </p:nvSpPr>
        <p:spPr>
          <a:xfrm>
            <a:off x="14554200" y="-1905000"/>
            <a:ext cx="228600" cy="242740"/>
          </a:xfrm>
        </p:spPr>
        <p:txBody>
          <a:bodyPr>
            <a:normAutofit fontScale="32500" lnSpcReduction="20000"/>
          </a:bodyPr>
          <a:lstStyle/>
          <a:p>
            <a:endParaRPr lang="en-IN"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291" y="547540"/>
            <a:ext cx="5055909" cy="288146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6808" y="547540"/>
            <a:ext cx="4768392" cy="288146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290" y="3625392"/>
            <a:ext cx="5055909" cy="280416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6808" y="3581400"/>
            <a:ext cx="4768392" cy="2819086"/>
          </a:xfrm>
          <a:prstGeom prst="rect">
            <a:avLst/>
          </a:prstGeom>
        </p:spPr>
      </p:pic>
    </p:spTree>
    <p:extLst>
      <p:ext uri="{BB962C8B-B14F-4D97-AF65-F5344CB8AC3E}">
        <p14:creationId xmlns:p14="http://schemas.microsoft.com/office/powerpoint/2010/main" val="2703214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8"/>
          <p:cNvSpPr/>
          <p:nvPr/>
        </p:nvSpPr>
        <p:spPr>
          <a:xfrm>
            <a:off x="1529910" y="0"/>
            <a:ext cx="9132179" cy="175432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dirty="0">
                <a:solidFill>
                  <a:srgbClr val="FF0000"/>
                </a:solidFill>
                <a:latin typeface="Chicle"/>
                <a:ea typeface="Chicle"/>
                <a:cs typeface="Chicle"/>
                <a:sym typeface="Chicle"/>
              </a:rPr>
              <a:t>Our Education Centres</a:t>
            </a:r>
            <a:endParaRPr sz="5400" b="1" i="0" cap="none" dirty="0">
              <a:solidFill>
                <a:srgbClr val="FF0000"/>
              </a:solidFill>
              <a:latin typeface="Chicle"/>
              <a:ea typeface="Chicle"/>
              <a:cs typeface="Chicle"/>
              <a:sym typeface="Chicle"/>
            </a:endParaRPr>
          </a:p>
          <a:p>
            <a:pPr marL="0" marR="0" lvl="0" indent="0" algn="ctr" rtl="0">
              <a:spcBef>
                <a:spcPts val="0"/>
              </a:spcBef>
              <a:spcAft>
                <a:spcPts val="0"/>
              </a:spcAft>
              <a:buNone/>
            </a:pPr>
            <a:r>
              <a:rPr lang="en-US" sz="5400" b="1" i="0" cap="none" dirty="0">
                <a:solidFill>
                  <a:srgbClr val="FF0000"/>
                </a:solidFill>
                <a:latin typeface="Chicle"/>
                <a:ea typeface="Chicle"/>
                <a:cs typeface="Chicle"/>
                <a:sym typeface="Chicle"/>
              </a:rPr>
              <a:t>Locations-Noida, Uttar Pradesh</a:t>
            </a:r>
            <a:endParaRPr sz="5400" b="1" cap="none" dirty="0">
              <a:solidFill>
                <a:srgbClr val="FF0000"/>
              </a:solidFill>
              <a:latin typeface="Calibri"/>
              <a:ea typeface="Calibri"/>
              <a:cs typeface="Calibri"/>
              <a:sym typeface="Calibri"/>
            </a:endParaRPr>
          </a:p>
        </p:txBody>
      </p:sp>
      <p:sp>
        <p:nvSpPr>
          <p:cNvPr id="190" name="Google Shape;190;p18"/>
          <p:cNvSpPr txBox="1"/>
          <p:nvPr/>
        </p:nvSpPr>
        <p:spPr>
          <a:xfrm>
            <a:off x="523125" y="2105893"/>
            <a:ext cx="2905390" cy="52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8E05"/>
              </a:buClr>
              <a:buSzPts val="3500"/>
              <a:buFont typeface="Chicle"/>
              <a:buNone/>
            </a:pPr>
            <a:r>
              <a:rPr lang="en-US" sz="3200" b="0" i="0" u="none" strike="noStrike" cap="none">
                <a:solidFill>
                  <a:srgbClr val="741B47"/>
                </a:solidFill>
                <a:latin typeface="Chicle"/>
                <a:ea typeface="Chicle"/>
                <a:cs typeface="Chicle"/>
                <a:sym typeface="Chicle"/>
              </a:rPr>
              <a:t>Sector 10​</a:t>
            </a:r>
            <a:endParaRPr sz="3200" b="0" i="0" u="none" strike="noStrike" cap="none">
              <a:solidFill>
                <a:srgbClr val="741B47"/>
              </a:solidFill>
              <a:latin typeface="Chicle"/>
              <a:ea typeface="Chicle"/>
              <a:cs typeface="Chicle"/>
              <a:sym typeface="Chicle"/>
            </a:endParaRPr>
          </a:p>
        </p:txBody>
      </p:sp>
      <p:sp>
        <p:nvSpPr>
          <p:cNvPr id="191" name="Google Shape;191;p18"/>
          <p:cNvSpPr txBox="1"/>
          <p:nvPr/>
        </p:nvSpPr>
        <p:spPr>
          <a:xfrm>
            <a:off x="-701632" y="3257770"/>
            <a:ext cx="609755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cxnSp>
        <p:nvCxnSpPr>
          <p:cNvPr id="192" name="Google Shape;192;p18"/>
          <p:cNvCxnSpPr/>
          <p:nvPr/>
        </p:nvCxnSpPr>
        <p:spPr>
          <a:xfrm>
            <a:off x="6802849" y="5364397"/>
            <a:ext cx="1809000" cy="0"/>
          </a:xfrm>
          <a:prstGeom prst="straightConnector1">
            <a:avLst/>
          </a:prstGeom>
          <a:noFill/>
          <a:ln w="19050" cap="flat" cmpd="sng">
            <a:solidFill>
              <a:srgbClr val="0158DD"/>
            </a:solidFill>
            <a:prstDash val="solid"/>
            <a:round/>
            <a:headEnd type="none" w="sm" len="sm"/>
            <a:tailEnd type="none" w="sm" len="sm"/>
          </a:ln>
        </p:spPr>
      </p:cxnSp>
      <p:sp>
        <p:nvSpPr>
          <p:cNvPr id="193" name="Google Shape;193;p18"/>
          <p:cNvSpPr txBox="1"/>
          <p:nvPr/>
        </p:nvSpPr>
        <p:spPr>
          <a:xfrm>
            <a:off x="1070981" y="2799437"/>
            <a:ext cx="4715068"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In sector-10 Noida, Industries are Present where the surrounding population of these industries consist of factory workers, labours, rickshaw pullers and daily wage workers. As a result, many small children are found as rag pickers and labours working on daily wages because of lack of awareness about education. Therefore we mobilize the non-school going children. ​</a:t>
            </a:r>
            <a:endParaRPr/>
          </a:p>
        </p:txBody>
      </p:sp>
      <p:pic>
        <p:nvPicPr>
          <p:cNvPr id="194" name="Google Shape;194;p18"/>
          <p:cNvPicPr preferRelativeResize="0"/>
          <p:nvPr/>
        </p:nvPicPr>
        <p:blipFill rotWithShape="1">
          <a:blip r:embed="rId3">
            <a:alphaModFix/>
          </a:blip>
          <a:srcRect/>
          <a:stretch/>
        </p:blipFill>
        <p:spPr>
          <a:xfrm>
            <a:off x="6095999" y="2074201"/>
            <a:ext cx="5143500" cy="30670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638"/>
            <a:ext cx="9997440" cy="868362"/>
          </a:xfrm>
        </p:spPr>
        <p:txBody>
          <a:bodyPr/>
          <a:lstStyle/>
          <a:p>
            <a:r>
              <a:rPr lang="en-US" dirty="0"/>
              <a:t>Message from Interns:-</a:t>
            </a:r>
            <a:endParaRPr lang="en-IN" dirty="0"/>
          </a:p>
        </p:txBody>
      </p:sp>
      <p:sp>
        <p:nvSpPr>
          <p:cNvPr id="3" name="Content Placeholder 2"/>
          <p:cNvSpPr>
            <a:spLocks noGrp="1"/>
          </p:cNvSpPr>
          <p:nvPr>
            <p:ph idx="1"/>
          </p:nvPr>
        </p:nvSpPr>
        <p:spPr>
          <a:xfrm>
            <a:off x="1600200" y="1143000"/>
            <a:ext cx="10311384" cy="5410200"/>
          </a:xfrm>
        </p:spPr>
        <p:txBody>
          <a:bodyPr/>
          <a:lstStyle/>
          <a:p>
            <a:pPr marL="82296" indent="0">
              <a:buNone/>
            </a:pPr>
            <a:endParaRPr lang="en-US" dirty="0"/>
          </a:p>
          <a:p>
            <a:pPr marL="82296" indent="0">
              <a:buNone/>
            </a:pPr>
            <a:endParaRPr lang="en-US" dirty="0"/>
          </a:p>
          <a:p>
            <a:pPr marL="82296" indent="0">
              <a:buNone/>
            </a:pPr>
            <a:endParaRPr lang="en-US" dirty="0"/>
          </a:p>
          <a:p>
            <a:pPr marL="82296" indent="0">
              <a:buNone/>
            </a:pPr>
            <a:endParaRPr lang="en-US" dirty="0"/>
          </a:p>
          <a:p>
            <a:pPr marL="82296" indent="0">
              <a:buNone/>
            </a:pPr>
            <a:endParaRPr lang="en-US" dirty="0"/>
          </a:p>
          <a:p>
            <a:pPr marL="82296" indent="0">
              <a:buNone/>
            </a:pPr>
            <a:r>
              <a:rPr lang="en-US" dirty="0"/>
              <a:t>Nashrah Ali Siddiqui</a:t>
            </a:r>
          </a:p>
          <a:p>
            <a:pPr marL="82296" indent="0">
              <a:buNone/>
            </a:pPr>
            <a:endParaRPr lang="en-IN"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3916" y="1143000"/>
            <a:ext cx="3643884" cy="2743200"/>
          </a:xfrm>
          <a:prstGeom prst="rect">
            <a:avLst/>
          </a:prstGeom>
        </p:spPr>
      </p:pic>
      <p:sp>
        <p:nvSpPr>
          <p:cNvPr id="6" name="Rectangle 5"/>
          <p:cNvSpPr/>
          <p:nvPr/>
        </p:nvSpPr>
        <p:spPr>
          <a:xfrm>
            <a:off x="5562600" y="1143000"/>
            <a:ext cx="6096000" cy="5632311"/>
          </a:xfrm>
          <a:prstGeom prst="rect">
            <a:avLst/>
          </a:prstGeom>
        </p:spPr>
        <p:txBody>
          <a:bodyPr>
            <a:spAutoFit/>
          </a:bodyPr>
          <a:lstStyle/>
          <a:p>
            <a:r>
              <a:rPr lang="en-US" sz="2400" dirty="0"/>
              <a:t>- GBSSW is working constantly to provide all the possible resources for the betterment of the people of slum areas. Resources in terms of Health and Education. Health camps are organized by GBSSW team at every centres twice a week. During the camp, Doctor  provides homeopathic medicines to the people according to their health issues. Health Camp is very fruitful for the people of slum area as they are getting medicines free of cost and easily. Through Educational centres free education is provided to the children of slum area whose parents cannot afford to educate them.</a:t>
            </a:r>
            <a:endParaRPr lang="en-IN" sz="2400" dirty="0"/>
          </a:p>
        </p:txBody>
      </p:sp>
    </p:spTree>
    <p:extLst>
      <p:ext uri="{BB962C8B-B14F-4D97-AF65-F5344CB8AC3E}">
        <p14:creationId xmlns:p14="http://schemas.microsoft.com/office/powerpoint/2010/main" val="17308830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9400" y="-3352800"/>
            <a:ext cx="45719" cy="152400"/>
          </a:xfrm>
        </p:spPr>
        <p:txBody>
          <a:bodyPr>
            <a:normAutofit fontScale="90000"/>
          </a:bodyPr>
          <a:lstStyle/>
          <a:p>
            <a:endParaRPr lang="en-IN" dirty="0"/>
          </a:p>
        </p:txBody>
      </p:sp>
      <p:sp>
        <p:nvSpPr>
          <p:cNvPr id="3" name="Content Placeholder 2"/>
          <p:cNvSpPr>
            <a:spLocks noGrp="1"/>
          </p:cNvSpPr>
          <p:nvPr>
            <p:ph idx="1"/>
          </p:nvPr>
        </p:nvSpPr>
        <p:spPr>
          <a:xfrm>
            <a:off x="1676400" y="381000"/>
            <a:ext cx="10235184" cy="6172200"/>
          </a:xfrm>
        </p:spPr>
        <p:txBody>
          <a:bodyPr/>
          <a:lstStyle/>
          <a:p>
            <a:pPr marL="82296" indent="0">
              <a:buNone/>
            </a:pPr>
            <a:endParaRPr lang="en-US" dirty="0"/>
          </a:p>
          <a:p>
            <a:pPr marL="82296" indent="0">
              <a:buNone/>
            </a:pPr>
            <a:endParaRPr lang="en-US" dirty="0"/>
          </a:p>
          <a:p>
            <a:pPr marL="82296" indent="0">
              <a:buNone/>
            </a:pPr>
            <a:endParaRPr lang="en-US" dirty="0"/>
          </a:p>
          <a:p>
            <a:pPr marL="82296" indent="0">
              <a:buNone/>
            </a:pPr>
            <a:endParaRPr lang="en-US" dirty="0"/>
          </a:p>
          <a:p>
            <a:pPr marL="82296" indent="0">
              <a:buNone/>
            </a:pPr>
            <a:endParaRPr lang="en-US" dirty="0"/>
          </a:p>
          <a:p>
            <a:pPr marL="82296" indent="0">
              <a:buNone/>
            </a:pPr>
            <a:endParaRPr lang="en-US" dirty="0"/>
          </a:p>
          <a:p>
            <a:pPr marL="82296" indent="0">
              <a:buNone/>
            </a:pPr>
            <a:endParaRPr lang="en-US" dirty="0"/>
          </a:p>
          <a:p>
            <a:pPr marL="82296" indent="0">
              <a:buNone/>
            </a:pPr>
            <a:r>
              <a:rPr lang="en-US" dirty="0"/>
              <a:t>Muskaan Sharma</a:t>
            </a:r>
            <a:endParaRPr lang="en-IN" dirty="0"/>
          </a:p>
        </p:txBody>
      </p:sp>
      <p:sp>
        <p:nvSpPr>
          <p:cNvPr id="4" name="Rectangle 3"/>
          <p:cNvSpPr/>
          <p:nvPr/>
        </p:nvSpPr>
        <p:spPr>
          <a:xfrm>
            <a:off x="5867400" y="914400"/>
            <a:ext cx="6096000" cy="4401205"/>
          </a:xfrm>
          <a:prstGeom prst="rect">
            <a:avLst/>
          </a:prstGeom>
        </p:spPr>
        <p:txBody>
          <a:bodyPr>
            <a:spAutoFit/>
          </a:bodyPr>
          <a:lstStyle/>
          <a:p>
            <a:r>
              <a:rPr lang="en-US" sz="2000" dirty="0"/>
              <a:t>I am a BSW student working with Gautam Buddha Society for Social Welfare. GBSSW team works tirelessly towards providing good education to the under privileged children not only that they also conduct medical camp weekly to look after their health as well. Many activities are done at the centres to promote creativity like drawing, singing, dancing, dress up etc. So many programs are held here and also each festival is celebrated. Every month the team celebrates the children's birthdays by cutting cake and giving then handmade cards this makes them feel very special. This shows that GBSSW team not only focuses on the children's education but also takes care of their happiness.</a:t>
            </a:r>
            <a:endParaRPr lang="en-IN"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3278" y="1066800"/>
            <a:ext cx="3694522" cy="3200400"/>
          </a:xfrm>
          <a:prstGeom prst="rect">
            <a:avLst/>
          </a:prstGeom>
        </p:spPr>
      </p:pic>
    </p:spTree>
    <p:extLst>
      <p:ext uri="{BB962C8B-B14F-4D97-AF65-F5344CB8AC3E}">
        <p14:creationId xmlns:p14="http://schemas.microsoft.com/office/powerpoint/2010/main" val="20379954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30200" y="0"/>
            <a:ext cx="176784" cy="258762"/>
          </a:xfrm>
        </p:spPr>
        <p:txBody>
          <a:bodyPr>
            <a:normAutofit fontScale="90000"/>
          </a:bodyPr>
          <a:lstStyle/>
          <a:p>
            <a:endParaRPr lang="en-IN" dirty="0"/>
          </a:p>
        </p:txBody>
      </p:sp>
      <p:sp>
        <p:nvSpPr>
          <p:cNvPr id="3" name="Content Placeholder 2"/>
          <p:cNvSpPr>
            <a:spLocks noGrp="1"/>
          </p:cNvSpPr>
          <p:nvPr>
            <p:ph idx="1"/>
          </p:nvPr>
        </p:nvSpPr>
        <p:spPr>
          <a:xfrm>
            <a:off x="1914144" y="533400"/>
            <a:ext cx="9997440" cy="5715000"/>
          </a:xfrm>
        </p:spPr>
        <p:txBody>
          <a:bodyPr/>
          <a:lstStyle/>
          <a:p>
            <a:endParaRPr lang="en-IN" dirty="0"/>
          </a:p>
          <a:p>
            <a:endParaRPr lang="en-IN" dirty="0"/>
          </a:p>
          <a:p>
            <a:endParaRPr lang="en-IN" dirty="0"/>
          </a:p>
          <a:p>
            <a:endParaRPr lang="en-IN" dirty="0"/>
          </a:p>
          <a:p>
            <a:endParaRPr lang="en-IN" dirty="0"/>
          </a:p>
          <a:p>
            <a:endParaRPr lang="en-IN" dirty="0"/>
          </a:p>
          <a:p>
            <a:r>
              <a:rPr lang="en-IN" dirty="0"/>
              <a:t>Mohd. Shad Qureshi </a:t>
            </a:r>
          </a:p>
        </p:txBody>
      </p:sp>
      <p:sp>
        <p:nvSpPr>
          <p:cNvPr id="5" name="TextBox 4">
            <a:extLst>
              <a:ext uri="{FF2B5EF4-FFF2-40B4-BE49-F238E27FC236}">
                <a16:creationId xmlns:a16="http://schemas.microsoft.com/office/drawing/2014/main" id="{D88ACB36-EB86-E225-6069-B45E9BAEC0D9}"/>
              </a:ext>
            </a:extLst>
          </p:cNvPr>
          <p:cNvSpPr txBox="1"/>
          <p:nvPr/>
        </p:nvSpPr>
        <p:spPr>
          <a:xfrm>
            <a:off x="6371638" y="258762"/>
            <a:ext cx="5539946" cy="5909310"/>
          </a:xfrm>
          <a:prstGeom prst="rect">
            <a:avLst/>
          </a:prstGeom>
          <a:noFill/>
        </p:spPr>
        <p:txBody>
          <a:bodyPr wrap="square">
            <a:spAutoFit/>
          </a:bodyPr>
          <a:lstStyle/>
          <a:p>
            <a:r>
              <a:rPr lang="en-US" sz="2100" dirty="0">
                <a:latin typeface="+mn-lt"/>
              </a:rPr>
              <a:t>Striving towards the equitable society and achieving the goals of social welfare, development and upliftment of the marginalized sectioned the society have been the driving forces behind the establishment of GBSSS under the aegis of IEML. It has been doing commendable work via its different projects such as Mobile Health Unit (MHU), Non Formal Education center, Festival Celebrations, besides it ensures safe drinking water and liaison for cleaner environment in Kasana Village, Sector 17 and other communities.I am extremely delighted to be a part of IEML as a social work trainee. I got to learn numerous things pertaining to CSR and community welfare. The staff and agency environment are conducive enough to cater to the need of young minds to learn, share and grow.</a:t>
            </a:r>
          </a:p>
        </p:txBody>
      </p:sp>
      <p:pic>
        <p:nvPicPr>
          <p:cNvPr id="6" name="Picture 5">
            <a:extLst>
              <a:ext uri="{FF2B5EF4-FFF2-40B4-BE49-F238E27FC236}">
                <a16:creationId xmlns:a16="http://schemas.microsoft.com/office/drawing/2014/main" id="{FBB0BC06-DBAD-3A35-FC3F-5A015262EBB4}"/>
              </a:ext>
            </a:extLst>
          </p:cNvPr>
          <p:cNvPicPr>
            <a:picLocks noChangeAspect="1"/>
          </p:cNvPicPr>
          <p:nvPr/>
        </p:nvPicPr>
        <p:blipFill>
          <a:blip r:embed="rId2"/>
          <a:stretch>
            <a:fillRect/>
          </a:stretch>
        </p:blipFill>
        <p:spPr>
          <a:xfrm>
            <a:off x="1914144" y="258762"/>
            <a:ext cx="4181856" cy="3588391"/>
          </a:xfrm>
          <a:prstGeom prst="rect">
            <a:avLst/>
          </a:prstGeom>
        </p:spPr>
      </p:pic>
    </p:spTree>
    <p:extLst>
      <p:ext uri="{BB962C8B-B14F-4D97-AF65-F5344CB8AC3E}">
        <p14:creationId xmlns:p14="http://schemas.microsoft.com/office/powerpoint/2010/main" val="39602860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4"/>
        <p:cNvGrpSpPr/>
        <p:nvPr/>
      </p:nvGrpSpPr>
      <p:grpSpPr>
        <a:xfrm>
          <a:off x="0" y="0"/>
          <a:ext cx="0" cy="0"/>
          <a:chOff x="0" y="0"/>
          <a:chExt cx="0" cy="0"/>
        </a:xfrm>
      </p:grpSpPr>
      <p:sp>
        <p:nvSpPr>
          <p:cNvPr id="365" name="Google Shape;365;p35"/>
          <p:cNvSpPr txBox="1">
            <a:spLocks noGrp="1"/>
          </p:cNvSpPr>
          <p:nvPr>
            <p:ph type="title"/>
          </p:nvPr>
        </p:nvSpPr>
        <p:spPr>
          <a:xfrm>
            <a:off x="6702422" y="2865752"/>
            <a:ext cx="4805996" cy="129711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6000"/>
              <a:buFont typeface="Calibri"/>
              <a:buNone/>
            </a:pPr>
            <a:r>
              <a:rPr lang="en-US" sz="6000" dirty="0">
                <a:solidFill>
                  <a:schemeClr val="dk2"/>
                </a:solidFill>
                <a:latin typeface="Calibri"/>
                <a:ea typeface="Calibri"/>
                <a:cs typeface="Calibri"/>
                <a:sym typeface="Calibri"/>
              </a:rPr>
              <a:t>Thank You!</a:t>
            </a:r>
            <a:endParaRPr dirty="0"/>
          </a:p>
        </p:txBody>
      </p:sp>
      <p:pic>
        <p:nvPicPr>
          <p:cNvPr id="366" name="Google Shape;366;p35" descr="Handshake"/>
          <p:cNvPicPr preferRelativeResize="0"/>
          <p:nvPr/>
        </p:nvPicPr>
        <p:blipFill rotWithShape="1">
          <a:blip r:embed="rId3">
            <a:alphaModFix/>
          </a:blip>
          <a:srcRect/>
          <a:stretch/>
        </p:blipFill>
        <p:spPr>
          <a:xfrm>
            <a:off x="1600200" y="914400"/>
            <a:ext cx="5042680" cy="5042680"/>
          </a:xfrm>
          <a:custGeom>
            <a:avLst/>
            <a:gdLst/>
            <a:ahLst/>
            <a:cxnLst/>
            <a:rect l="l" t="t" r="r" b="b"/>
            <a:pathLst>
              <a:path w="4141760" h="4377846" extrusionOk="0">
                <a:moveTo>
                  <a:pt x="0" y="0"/>
                </a:moveTo>
                <a:lnTo>
                  <a:pt x="4141760" y="0"/>
                </a:lnTo>
                <a:lnTo>
                  <a:pt x="4141760" y="4377846"/>
                </a:lnTo>
                <a:lnTo>
                  <a:pt x="0" y="4377846"/>
                </a:lnTo>
                <a:close/>
              </a:path>
            </a:pathLst>
          </a:cu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9"/>
          <p:cNvSpPr/>
          <p:nvPr/>
        </p:nvSpPr>
        <p:spPr>
          <a:xfrm>
            <a:off x="1529910" y="0"/>
            <a:ext cx="9132179" cy="175432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dirty="0">
                <a:solidFill>
                  <a:srgbClr val="FF0000"/>
                </a:solidFill>
                <a:latin typeface="Chicle"/>
                <a:ea typeface="Chicle"/>
                <a:cs typeface="Chicle"/>
                <a:sym typeface="Chicle"/>
              </a:rPr>
              <a:t>Our Education Centres</a:t>
            </a:r>
            <a:endParaRPr sz="5400" b="1" i="0" cap="none" dirty="0">
              <a:solidFill>
                <a:srgbClr val="FF0000"/>
              </a:solidFill>
              <a:latin typeface="Chicle"/>
              <a:ea typeface="Chicle"/>
              <a:cs typeface="Chicle"/>
              <a:sym typeface="Chicle"/>
            </a:endParaRPr>
          </a:p>
          <a:p>
            <a:pPr marL="0" marR="0" lvl="0" indent="0" algn="ctr" rtl="0">
              <a:spcBef>
                <a:spcPts val="0"/>
              </a:spcBef>
              <a:spcAft>
                <a:spcPts val="0"/>
              </a:spcAft>
              <a:buNone/>
            </a:pPr>
            <a:r>
              <a:rPr lang="en-US" sz="5400" b="1" i="0" cap="none" dirty="0">
                <a:solidFill>
                  <a:srgbClr val="FF0000"/>
                </a:solidFill>
                <a:latin typeface="Chicle"/>
                <a:ea typeface="Chicle"/>
                <a:cs typeface="Chicle"/>
                <a:sym typeface="Chicle"/>
              </a:rPr>
              <a:t>Locations-Noida, Uttar Pradesh</a:t>
            </a:r>
            <a:endParaRPr sz="5400" b="1" cap="none" dirty="0">
              <a:solidFill>
                <a:srgbClr val="FF0000"/>
              </a:solidFill>
              <a:latin typeface="Calibri"/>
              <a:ea typeface="Calibri"/>
              <a:cs typeface="Calibri"/>
              <a:sym typeface="Calibri"/>
            </a:endParaRPr>
          </a:p>
        </p:txBody>
      </p:sp>
      <p:sp>
        <p:nvSpPr>
          <p:cNvPr id="200" name="Google Shape;200;p19"/>
          <p:cNvSpPr txBox="1"/>
          <p:nvPr/>
        </p:nvSpPr>
        <p:spPr>
          <a:xfrm>
            <a:off x="523125" y="2105893"/>
            <a:ext cx="2905390" cy="52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8E05"/>
              </a:buClr>
              <a:buSzPts val="3500"/>
              <a:buFont typeface="Chicle"/>
              <a:buNone/>
            </a:pPr>
            <a:r>
              <a:rPr lang="en-US" sz="3200" b="0" i="0" u="none" strike="noStrike" cap="none">
                <a:solidFill>
                  <a:srgbClr val="741B47"/>
                </a:solidFill>
                <a:latin typeface="Chicle"/>
                <a:ea typeface="Chicle"/>
                <a:cs typeface="Chicle"/>
                <a:sym typeface="Chicle"/>
              </a:rPr>
              <a:t>Sector 17</a:t>
            </a:r>
            <a:endParaRPr sz="3200" b="0" i="0" u="none" strike="noStrike" cap="none">
              <a:solidFill>
                <a:srgbClr val="741B47"/>
              </a:solidFill>
              <a:latin typeface="Chicle"/>
              <a:ea typeface="Chicle"/>
              <a:cs typeface="Chicle"/>
              <a:sym typeface="Chicle"/>
            </a:endParaRPr>
          </a:p>
        </p:txBody>
      </p:sp>
      <p:sp>
        <p:nvSpPr>
          <p:cNvPr id="201" name="Google Shape;201;p19"/>
          <p:cNvSpPr txBox="1"/>
          <p:nvPr/>
        </p:nvSpPr>
        <p:spPr>
          <a:xfrm>
            <a:off x="-701632" y="3257770"/>
            <a:ext cx="609755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cxnSp>
        <p:nvCxnSpPr>
          <p:cNvPr id="202" name="Google Shape;202;p19"/>
          <p:cNvCxnSpPr/>
          <p:nvPr/>
        </p:nvCxnSpPr>
        <p:spPr>
          <a:xfrm>
            <a:off x="6802849" y="5364397"/>
            <a:ext cx="1809000" cy="0"/>
          </a:xfrm>
          <a:prstGeom prst="straightConnector1">
            <a:avLst/>
          </a:prstGeom>
          <a:noFill/>
          <a:ln w="19050" cap="flat" cmpd="sng">
            <a:solidFill>
              <a:srgbClr val="0158DD"/>
            </a:solidFill>
            <a:prstDash val="solid"/>
            <a:round/>
            <a:headEnd type="none" w="sm" len="sm"/>
            <a:tailEnd type="none" w="sm" len="sm"/>
          </a:ln>
        </p:spPr>
      </p:cxnSp>
      <p:sp>
        <p:nvSpPr>
          <p:cNvPr id="203" name="Google Shape;203;p19"/>
          <p:cNvSpPr txBox="1"/>
          <p:nvPr/>
        </p:nvSpPr>
        <p:spPr>
          <a:xfrm>
            <a:off x="1070981" y="2799437"/>
            <a:ext cx="4715068"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Sector 17 Noida, JJ Colony is an area which is a core slum belt. Mostly people living here are migrants from Bihar, West Bengal and </a:t>
            </a:r>
            <a:r>
              <a:rPr lang="en-US" sz="1800" dirty="0" err="1">
                <a:solidFill>
                  <a:schemeClr val="dk1"/>
                </a:solidFill>
                <a:latin typeface="Calibri"/>
                <a:ea typeface="Calibri"/>
                <a:cs typeface="Calibri"/>
                <a:sym typeface="Calibri"/>
              </a:rPr>
              <a:t>orissa</a:t>
            </a:r>
            <a:r>
              <a:rPr lang="en-US" sz="1800" dirty="0">
                <a:solidFill>
                  <a:schemeClr val="dk1"/>
                </a:solidFill>
                <a:latin typeface="Calibri"/>
                <a:ea typeface="Calibri"/>
                <a:cs typeface="Calibri"/>
                <a:sym typeface="Calibri"/>
              </a:rPr>
              <a:t>. Many students are found as rag pickers because there are no government and private schools in the sector. there for Gautam </a:t>
            </a:r>
            <a:r>
              <a:rPr lang="en-US" sz="1800" dirty="0" err="1">
                <a:solidFill>
                  <a:schemeClr val="dk1"/>
                </a:solidFill>
                <a:latin typeface="Calibri"/>
                <a:ea typeface="Calibri"/>
                <a:cs typeface="Calibri"/>
                <a:sym typeface="Calibri"/>
              </a:rPr>
              <a:t>Budha</a:t>
            </a:r>
            <a:r>
              <a:rPr lang="en-US" sz="1800" dirty="0">
                <a:solidFill>
                  <a:schemeClr val="dk1"/>
                </a:solidFill>
                <a:latin typeface="Calibri"/>
                <a:ea typeface="Calibri"/>
                <a:cs typeface="Calibri"/>
                <a:sym typeface="Calibri"/>
              </a:rPr>
              <a:t> Society for social Welfare came with an initiative to mobilize the non-school going children.</a:t>
            </a:r>
            <a:endParaRPr dirty="0"/>
          </a:p>
        </p:txBody>
      </p:sp>
      <p:pic>
        <p:nvPicPr>
          <p:cNvPr id="204" name="Google Shape;204;p19"/>
          <p:cNvPicPr preferRelativeResize="0"/>
          <p:nvPr/>
        </p:nvPicPr>
        <p:blipFill rotWithShape="1">
          <a:blip r:embed="rId3">
            <a:alphaModFix/>
          </a:blip>
          <a:srcRect/>
          <a:stretch/>
        </p:blipFill>
        <p:spPr>
          <a:xfrm>
            <a:off x="5983838" y="1813661"/>
            <a:ext cx="5086350" cy="32575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8"/>
        <p:cNvGrpSpPr/>
        <p:nvPr/>
      </p:nvGrpSpPr>
      <p:grpSpPr>
        <a:xfrm>
          <a:off x="0" y="0"/>
          <a:ext cx="0" cy="0"/>
          <a:chOff x="0" y="0"/>
          <a:chExt cx="0" cy="0"/>
        </a:xfrm>
      </p:grpSpPr>
      <p:sp>
        <p:nvSpPr>
          <p:cNvPr id="209" name="Google Shape;209;p2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0" name="Google Shape;210;p20"/>
          <p:cNvPicPr preferRelativeResize="0"/>
          <p:nvPr/>
        </p:nvPicPr>
        <p:blipFill rotWithShape="1">
          <a:blip r:embed="rId3">
            <a:alphaModFix/>
          </a:blip>
          <a:srcRect t="29995" r="1" b="21256"/>
          <a:stretch/>
        </p:blipFill>
        <p:spPr>
          <a:xfrm>
            <a:off x="20" y="-1"/>
            <a:ext cx="3975444" cy="4306593"/>
          </a:xfrm>
          <a:custGeom>
            <a:avLst/>
            <a:gdLst/>
            <a:ahLst/>
            <a:cxnLst/>
            <a:rect l="l" t="t" r="r" b="b"/>
            <a:pathLst>
              <a:path w="3975464" h="4365555" extrusionOk="0">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a:noFill/>
          <a:ln>
            <a:noFill/>
          </a:ln>
        </p:spPr>
      </p:pic>
      <p:pic>
        <p:nvPicPr>
          <p:cNvPr id="211" name="Google Shape;211;p20" descr="A person giving a tray of soap to children&#10;&#10;Description automatically generated"/>
          <p:cNvPicPr preferRelativeResize="0"/>
          <p:nvPr/>
        </p:nvPicPr>
        <p:blipFill rotWithShape="1">
          <a:blip r:embed="rId4">
            <a:alphaModFix/>
          </a:blip>
          <a:srcRect t="3542" r="1" b="13055"/>
          <a:stretch/>
        </p:blipFill>
        <p:spPr>
          <a:xfrm>
            <a:off x="4148881" y="-1"/>
            <a:ext cx="3872656" cy="4306594"/>
          </a:xfrm>
          <a:custGeom>
            <a:avLst/>
            <a:gdLst/>
            <a:ahLst/>
            <a:cxnLst/>
            <a:rect l="l" t="t" r="r" b="b"/>
            <a:pathLst>
              <a:path w="3872656" h="4370715" extrusionOk="0">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a:noFill/>
          <a:ln>
            <a:noFill/>
          </a:ln>
        </p:spPr>
      </p:pic>
      <p:pic>
        <p:nvPicPr>
          <p:cNvPr id="212" name="Google Shape;212;p20" descr="A person handing a child a package to a child&#10;&#10;Description automatically generated"/>
          <p:cNvPicPr preferRelativeResize="0"/>
          <p:nvPr/>
        </p:nvPicPr>
        <p:blipFill rotWithShape="1">
          <a:blip r:embed="rId5">
            <a:alphaModFix/>
          </a:blip>
          <a:srcRect t="15547" r="-4" b="3641"/>
          <a:stretch/>
        </p:blipFill>
        <p:spPr>
          <a:xfrm>
            <a:off x="8194953" y="-1"/>
            <a:ext cx="3997047" cy="4306593"/>
          </a:xfrm>
          <a:custGeom>
            <a:avLst/>
            <a:gdLst/>
            <a:ahLst/>
            <a:cxnLst/>
            <a:rect l="l" t="t" r="r" b="b"/>
            <a:pathLst>
              <a:path w="3997047" h="4358703" extrusionOk="0">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a:noFill/>
          <a:ln>
            <a:noFill/>
          </a:ln>
        </p:spPr>
      </p:pic>
      <p:sp>
        <p:nvSpPr>
          <p:cNvPr id="213" name="Google Shape;213;p20"/>
          <p:cNvSpPr/>
          <p:nvPr/>
        </p:nvSpPr>
        <p:spPr>
          <a:xfrm rot="5400000">
            <a:off x="3422904" y="5413767"/>
            <a:ext cx="1554480" cy="18288"/>
          </a:xfrm>
          <a:custGeom>
            <a:avLst/>
            <a:gdLst/>
            <a:ahLst/>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4" name="Google Shape;214;p20"/>
          <p:cNvSpPr txBox="1"/>
          <p:nvPr/>
        </p:nvSpPr>
        <p:spPr>
          <a:xfrm>
            <a:off x="4413582" y="4544570"/>
            <a:ext cx="7147481" cy="170383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2200"/>
              <a:buFont typeface="Arial"/>
              <a:buChar char="•"/>
            </a:pPr>
            <a:r>
              <a:rPr lang="en-US" sz="2200" dirty="0">
                <a:solidFill>
                  <a:schemeClr val="dk1"/>
                </a:solidFill>
                <a:latin typeface="Calibri"/>
                <a:ea typeface="Calibri"/>
                <a:cs typeface="Calibri"/>
                <a:sym typeface="Calibri"/>
              </a:rPr>
              <a:t>Due to the outbreak of COVID-19 pandemic, Gautam Buddha Society take the initiative and distributed stationary items, sanitizers and masks</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8"/>
        <p:cNvGrpSpPr/>
        <p:nvPr/>
      </p:nvGrpSpPr>
      <p:grpSpPr>
        <a:xfrm>
          <a:off x="0" y="0"/>
          <a:ext cx="0" cy="0"/>
          <a:chOff x="0" y="0"/>
          <a:chExt cx="0" cy="0"/>
        </a:xfrm>
      </p:grpSpPr>
      <p:sp>
        <p:nvSpPr>
          <p:cNvPr id="219" name="Google Shape;219;p21"/>
          <p:cNvSpPr txBox="1">
            <a:spLocks noGrp="1"/>
          </p:cNvSpPr>
          <p:nvPr>
            <p:ph type="title"/>
          </p:nvPr>
        </p:nvSpPr>
        <p:spPr>
          <a:xfrm>
            <a:off x="2362884" y="835572"/>
            <a:ext cx="6318649" cy="1454051"/>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2"/>
              </a:buClr>
              <a:buSzPct val="100000"/>
              <a:buFont typeface="Calibri"/>
              <a:buNone/>
            </a:pPr>
            <a:br>
              <a:rPr lang="en-US" sz="3300" b="1">
                <a:solidFill>
                  <a:schemeClr val="dk2"/>
                </a:solidFill>
              </a:rPr>
            </a:br>
            <a:br>
              <a:rPr lang="en-US" sz="3300" b="1">
                <a:solidFill>
                  <a:schemeClr val="dk2"/>
                </a:solidFill>
              </a:rPr>
            </a:br>
            <a:br>
              <a:rPr lang="en-US" sz="3300" b="1">
                <a:solidFill>
                  <a:schemeClr val="dk2"/>
                </a:solidFill>
              </a:rPr>
            </a:br>
            <a:r>
              <a:rPr lang="en-US" sz="3300" b="1">
                <a:solidFill>
                  <a:schemeClr val="dk2"/>
                </a:solidFill>
              </a:rPr>
              <a:t>THREE MEDICAL CAMPS IN  A  WEEK WITH THE HELP OF  DOCTOR AND STUDENTS</a:t>
            </a:r>
            <a:endParaRPr/>
          </a:p>
          <a:p>
            <a:pPr marL="0" lvl="0" indent="0" algn="l" rtl="0">
              <a:lnSpc>
                <a:spcPct val="90000"/>
              </a:lnSpc>
              <a:spcBef>
                <a:spcPts val="0"/>
              </a:spcBef>
              <a:spcAft>
                <a:spcPts val="0"/>
              </a:spcAft>
              <a:buClr>
                <a:schemeClr val="dk1"/>
              </a:buClr>
              <a:buSzPct val="100000"/>
              <a:buFont typeface="Calibri"/>
              <a:buNone/>
            </a:pPr>
            <a:endParaRPr sz="3300">
              <a:solidFill>
                <a:schemeClr val="dk2"/>
              </a:solidFill>
            </a:endParaRPr>
          </a:p>
          <a:p>
            <a:pPr marL="0" lvl="0" indent="0" algn="l" rtl="0">
              <a:lnSpc>
                <a:spcPct val="90000"/>
              </a:lnSpc>
              <a:spcBef>
                <a:spcPts val="0"/>
              </a:spcBef>
              <a:spcAft>
                <a:spcPts val="0"/>
              </a:spcAft>
              <a:buClr>
                <a:schemeClr val="dk1"/>
              </a:buClr>
              <a:buSzPct val="100000"/>
              <a:buFont typeface="Calibri"/>
              <a:buNone/>
            </a:pPr>
            <a:endParaRPr sz="3300">
              <a:solidFill>
                <a:schemeClr val="dk2"/>
              </a:solidFill>
            </a:endParaRPr>
          </a:p>
        </p:txBody>
      </p:sp>
      <p:pic>
        <p:nvPicPr>
          <p:cNvPr id="220" name="Google Shape;220;p21" descr="A close up of a wound on a person's arm&#10;&#10;Description automatically generated"/>
          <p:cNvPicPr preferRelativeResize="0">
            <a:picLocks noGrp="1"/>
          </p:cNvPicPr>
          <p:nvPr>
            <p:ph idx="1"/>
          </p:nvPr>
        </p:nvPicPr>
        <p:blipFill rotWithShape="1">
          <a:blip r:embed="rId3">
            <a:alphaModFix/>
          </a:blip>
          <a:srcRect/>
          <a:stretch/>
        </p:blipFill>
        <p:spPr>
          <a:xfrm>
            <a:off x="4052201" y="2289729"/>
            <a:ext cx="3130257" cy="1868630"/>
          </a:xfrm>
          <a:prstGeom prst="rect">
            <a:avLst/>
          </a:prstGeom>
          <a:noFill/>
          <a:ln>
            <a:noFill/>
          </a:ln>
        </p:spPr>
      </p:pic>
      <p:pic>
        <p:nvPicPr>
          <p:cNvPr id="221" name="Google Shape;221;p21" descr="A person feeding a child on a bus&#10;&#10;Description automatically generated"/>
          <p:cNvPicPr preferRelativeResize="0"/>
          <p:nvPr/>
        </p:nvPicPr>
        <p:blipFill rotWithShape="1">
          <a:blip r:embed="rId4">
            <a:alphaModFix/>
          </a:blip>
          <a:srcRect t="16815" r="-4" b="16487"/>
          <a:stretch/>
        </p:blipFill>
        <p:spPr>
          <a:xfrm>
            <a:off x="8131212" y="89136"/>
            <a:ext cx="3964320" cy="2200487"/>
          </a:xfrm>
          <a:prstGeom prst="rect">
            <a:avLst/>
          </a:prstGeom>
          <a:noFill/>
          <a:ln>
            <a:noFill/>
          </a:ln>
        </p:spPr>
      </p:pic>
      <p:sp>
        <p:nvSpPr>
          <p:cNvPr id="222" name="Google Shape;222;p21"/>
          <p:cNvSpPr txBox="1"/>
          <p:nvPr/>
        </p:nvSpPr>
        <p:spPr>
          <a:xfrm>
            <a:off x="2362884" y="457200"/>
            <a:ext cx="5455548" cy="2970998"/>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US" sz="2000" dirty="0">
                <a:solidFill>
                  <a:schemeClr val="dk1"/>
                </a:solidFill>
                <a:latin typeface="Calibri"/>
                <a:ea typeface="Calibri"/>
                <a:cs typeface="Calibri"/>
                <a:sym typeface="Calibri"/>
              </a:rPr>
              <a:t>Continue Activity Every Wednesday &amp; Friday</a:t>
            </a:r>
            <a:endParaRPr sz="2000" dirty="0">
              <a:solidFill>
                <a:schemeClr val="dk1"/>
              </a:solidFill>
              <a:latin typeface="Calibri"/>
              <a:ea typeface="Calibri"/>
              <a:cs typeface="Calibri"/>
              <a:sym typeface="Calibri"/>
            </a:endParaRPr>
          </a:p>
          <a:p>
            <a:pPr marL="0" marR="0" lvl="0" indent="0" algn="l" rtl="0">
              <a:lnSpc>
                <a:spcPct val="90000"/>
              </a:lnSpc>
              <a:spcBef>
                <a:spcPts val="600"/>
              </a:spcBef>
              <a:spcAft>
                <a:spcPts val="0"/>
              </a:spcAft>
              <a:buNone/>
            </a:pPr>
            <a:r>
              <a:rPr lang="en-US" sz="2000" dirty="0">
                <a:solidFill>
                  <a:schemeClr val="dk1"/>
                </a:solidFill>
                <a:latin typeface="Calibri"/>
                <a:ea typeface="Calibri"/>
                <a:cs typeface="Calibri"/>
                <a:sym typeface="Calibri"/>
              </a:rPr>
              <a:t>Approx 3000 Patients Check By Our Society Doctor </a:t>
            </a:r>
            <a:endParaRPr sz="2000" dirty="0">
              <a:solidFill>
                <a:schemeClr val="dk1"/>
              </a:solidFill>
              <a:latin typeface="Calibri"/>
              <a:ea typeface="Calibri"/>
              <a:cs typeface="Calibri"/>
              <a:sym typeface="Calibri"/>
            </a:endParaRPr>
          </a:p>
        </p:txBody>
      </p:sp>
      <p:sp>
        <p:nvSpPr>
          <p:cNvPr id="223" name="Google Shape;223;p21"/>
          <p:cNvSpPr txBox="1"/>
          <p:nvPr/>
        </p:nvSpPr>
        <p:spPr>
          <a:xfrm>
            <a:off x="1245080" y="3186023"/>
            <a:ext cx="3749615" cy="4843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1">
              <a:solidFill>
                <a:srgbClr val="0C0C0C"/>
              </a:solidFill>
              <a:latin typeface="Times New Roman"/>
              <a:ea typeface="Times New Roman"/>
              <a:cs typeface="Times New Roman"/>
              <a:sym typeface="Times New Roman"/>
            </a:endParaRPr>
          </a:p>
        </p:txBody>
      </p:sp>
      <p:pic>
        <p:nvPicPr>
          <p:cNvPr id="224" name="Google Shape;224;p21" descr="A child with brown hair and a red necklace&#10;&#10;Description automatically generated"/>
          <p:cNvPicPr preferRelativeResize="0"/>
          <p:nvPr/>
        </p:nvPicPr>
        <p:blipFill rotWithShape="1">
          <a:blip r:embed="rId5">
            <a:alphaModFix/>
          </a:blip>
          <a:srcRect/>
          <a:stretch/>
        </p:blipFill>
        <p:spPr>
          <a:xfrm>
            <a:off x="169872" y="2395140"/>
            <a:ext cx="3214183" cy="4285578"/>
          </a:xfrm>
          <a:prstGeom prst="rect">
            <a:avLst/>
          </a:prstGeom>
          <a:noFill/>
          <a:ln>
            <a:noFill/>
          </a:ln>
        </p:spPr>
      </p:pic>
      <p:pic>
        <p:nvPicPr>
          <p:cNvPr id="225" name="Google Shape;225;p21" descr="A person holding a child&#10;&#10;Description automatically generated"/>
          <p:cNvPicPr preferRelativeResize="0"/>
          <p:nvPr/>
        </p:nvPicPr>
        <p:blipFill rotWithShape="1">
          <a:blip r:embed="rId6">
            <a:alphaModFix/>
          </a:blip>
          <a:srcRect/>
          <a:stretch/>
        </p:blipFill>
        <p:spPr>
          <a:xfrm>
            <a:off x="8411821" y="2395140"/>
            <a:ext cx="3214183" cy="4285578"/>
          </a:xfrm>
          <a:prstGeom prst="rect">
            <a:avLst/>
          </a:prstGeom>
          <a:noFill/>
          <a:ln>
            <a:noFill/>
          </a:ln>
        </p:spPr>
      </p:pic>
      <p:pic>
        <p:nvPicPr>
          <p:cNvPr id="226" name="Google Shape;226;p21" descr="A person holding a child&#10;&#10;Description automatically generated"/>
          <p:cNvPicPr preferRelativeResize="0"/>
          <p:nvPr/>
        </p:nvPicPr>
        <p:blipFill rotWithShape="1">
          <a:blip r:embed="rId7">
            <a:alphaModFix/>
          </a:blip>
          <a:srcRect/>
          <a:stretch/>
        </p:blipFill>
        <p:spPr>
          <a:xfrm>
            <a:off x="4140269" y="4389252"/>
            <a:ext cx="3128278" cy="2237855"/>
          </a:xfrm>
          <a:prstGeom prst="rect">
            <a:avLst/>
          </a:prstGeom>
          <a:noFill/>
          <a:ln>
            <a:noFill/>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262</TotalTime>
  <Words>2801</Words>
  <Application>Microsoft Office PowerPoint</Application>
  <PresentationFormat>Widescreen</PresentationFormat>
  <Paragraphs>259</Paragraphs>
  <Slides>63</Slides>
  <Notes>23</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Solstice</vt:lpstr>
      <vt:lpstr>GAUTAM BUDHA SOCIETY FOR SOCIAL WELFARE</vt:lpstr>
      <vt:lpstr>Society Introduction </vt:lpstr>
      <vt:lpstr>Members of Our Society </vt:lpstr>
      <vt:lpstr>OUR EDUCATION CENTRE’S </vt:lpstr>
      <vt:lpstr>PowerPoint Presentation</vt:lpstr>
      <vt:lpstr>PowerPoint Presentation</vt:lpstr>
      <vt:lpstr>PowerPoint Presentation</vt:lpstr>
      <vt:lpstr>PowerPoint Presentation</vt:lpstr>
      <vt:lpstr>   THREE MEDICAL CAMPS IN  A  WEEK WITH THE HELP OF  DOCTOR AND STUDENTS  </vt:lpstr>
      <vt:lpstr>CO-CURRICULAR ACTIVITIES  </vt:lpstr>
      <vt:lpstr>PowerPoint Presentation</vt:lpstr>
      <vt:lpstr>PowerPoint Presentation</vt:lpstr>
      <vt:lpstr>PARENTS TEACHER MEETING: EVERY 4TH SATURDAY </vt:lpstr>
      <vt:lpstr>PowerPoint Presentation</vt:lpstr>
      <vt:lpstr>PowerPoint Presentation</vt:lpstr>
      <vt:lpstr>PowerPoint Presentation</vt:lpstr>
      <vt:lpstr>PowerPoint Presentation</vt:lpstr>
      <vt:lpstr>PowerPoint Presentation</vt:lpstr>
      <vt:lpstr>GANESH CHATURTHI</vt:lpstr>
      <vt:lpstr>WORK DONE BY GBSSW TEAM:-</vt:lpstr>
      <vt:lpstr>September 13,2023</vt:lpstr>
      <vt:lpstr>PowerPoint Presentation</vt:lpstr>
      <vt:lpstr>September 16, 2023</vt:lpstr>
      <vt:lpstr>PowerPoint Presentation</vt:lpstr>
      <vt:lpstr>PowerPoint Presentation</vt:lpstr>
      <vt:lpstr>PowerPoint Presentation</vt:lpstr>
      <vt:lpstr>September 20,2023</vt:lpstr>
      <vt:lpstr>PowerPoint Presentation</vt:lpstr>
      <vt:lpstr>PowerPoint Presentation</vt:lpstr>
      <vt:lpstr>September 27, 2023</vt:lpstr>
      <vt:lpstr>PowerPoint Presentation</vt:lpstr>
      <vt:lpstr>PowerPoint Presentation</vt:lpstr>
      <vt:lpstr>PowerPoint Presentation</vt:lpstr>
      <vt:lpstr>September 30, 2023</vt:lpstr>
      <vt:lpstr>PowerPoint Presentation</vt:lpstr>
      <vt:lpstr>PowerPoint Presentation</vt:lpstr>
      <vt:lpstr>PowerPoint Presentation</vt:lpstr>
      <vt:lpstr>PowerPoint Presentation</vt:lpstr>
      <vt:lpstr>PowerPoint Presentation</vt:lpstr>
      <vt:lpstr>October 04, 2023</vt:lpstr>
      <vt:lpstr>PowerPoint Presentation</vt:lpstr>
      <vt:lpstr>PowerPoint Presentation</vt:lpstr>
      <vt:lpstr>October 13, 2023</vt:lpstr>
      <vt:lpstr>PowerPoint Presentation</vt:lpstr>
      <vt:lpstr>October 18,2023</vt:lpstr>
      <vt:lpstr>PowerPoint Presentation</vt:lpstr>
      <vt:lpstr>PowerPoint Presentation</vt:lpstr>
      <vt:lpstr>PowerPoint Presentation</vt:lpstr>
      <vt:lpstr>PowerPoint Presentation</vt:lpstr>
      <vt:lpstr>PowerPoint Presentation</vt:lpstr>
      <vt:lpstr>PowerPoint Presentation</vt:lpstr>
      <vt:lpstr>October 21,2023</vt:lpstr>
      <vt:lpstr>PowerPoint Presentation</vt:lpstr>
      <vt:lpstr>PowerPoint Presentation</vt:lpstr>
      <vt:lpstr>PowerPoint Presentation</vt:lpstr>
      <vt:lpstr>October 25,2023</vt:lpstr>
      <vt:lpstr>PowerPoint Presentation</vt:lpstr>
      <vt:lpstr>PowerPoint Presentation</vt:lpstr>
      <vt:lpstr>PowerPoint Presentation</vt:lpstr>
      <vt:lpstr>Message from Interns:-</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GAUTAM BUDHA SOCIETY FOR SOCIAL WELFARE</dc:title>
  <dc:creator>Dell</dc:creator>
  <cp:lastModifiedBy>Nashrah Ali</cp:lastModifiedBy>
  <cp:revision>30</cp:revision>
  <dcterms:modified xsi:type="dcterms:W3CDTF">2023-10-26T17:47:40Z</dcterms:modified>
</cp:coreProperties>
</file>